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7" r:id="rId4"/>
  </p:sldMasterIdLst>
  <p:notesMasterIdLst>
    <p:notesMasterId r:id="rId76"/>
  </p:notesMasterIdLst>
  <p:sldIdLst>
    <p:sldId id="256" r:id="rId5"/>
    <p:sldId id="525" r:id="rId6"/>
    <p:sldId id="526" r:id="rId7"/>
    <p:sldId id="562" r:id="rId8"/>
    <p:sldId id="563" r:id="rId9"/>
    <p:sldId id="564" r:id="rId10"/>
    <p:sldId id="565" r:id="rId11"/>
    <p:sldId id="566" r:id="rId12"/>
    <p:sldId id="567" r:id="rId13"/>
    <p:sldId id="568" r:id="rId14"/>
    <p:sldId id="569" r:id="rId15"/>
    <p:sldId id="570" r:id="rId16"/>
    <p:sldId id="571" r:id="rId17"/>
    <p:sldId id="572" r:id="rId18"/>
    <p:sldId id="573" r:id="rId19"/>
    <p:sldId id="574" r:id="rId20"/>
    <p:sldId id="575" r:id="rId21"/>
    <p:sldId id="576" r:id="rId22"/>
    <p:sldId id="577" r:id="rId23"/>
    <p:sldId id="578" r:id="rId24"/>
    <p:sldId id="579" r:id="rId25"/>
    <p:sldId id="580" r:id="rId26"/>
    <p:sldId id="581" r:id="rId27"/>
    <p:sldId id="582" r:id="rId28"/>
    <p:sldId id="583" r:id="rId29"/>
    <p:sldId id="584" r:id="rId30"/>
    <p:sldId id="585" r:id="rId31"/>
    <p:sldId id="586" r:id="rId32"/>
    <p:sldId id="587" r:id="rId33"/>
    <p:sldId id="588" r:id="rId34"/>
    <p:sldId id="456" r:id="rId35"/>
    <p:sldId id="592" r:id="rId36"/>
    <p:sldId id="593" r:id="rId37"/>
    <p:sldId id="594" r:id="rId38"/>
    <p:sldId id="595" r:id="rId39"/>
    <p:sldId id="596" r:id="rId40"/>
    <p:sldId id="597" r:id="rId41"/>
    <p:sldId id="598" r:id="rId42"/>
    <p:sldId id="599" r:id="rId43"/>
    <p:sldId id="600" r:id="rId44"/>
    <p:sldId id="601" r:id="rId45"/>
    <p:sldId id="473" r:id="rId46"/>
    <p:sldId id="589" r:id="rId47"/>
    <p:sldId id="590" r:id="rId48"/>
    <p:sldId id="591" r:id="rId49"/>
    <p:sldId id="550" r:id="rId50"/>
    <p:sldId id="551" r:id="rId51"/>
    <p:sldId id="552" r:id="rId52"/>
    <p:sldId id="553" r:id="rId53"/>
    <p:sldId id="554" r:id="rId54"/>
    <p:sldId id="555" r:id="rId55"/>
    <p:sldId id="556" r:id="rId56"/>
    <p:sldId id="557" r:id="rId57"/>
    <p:sldId id="558" r:id="rId58"/>
    <p:sldId id="559" r:id="rId59"/>
    <p:sldId id="560" r:id="rId60"/>
    <p:sldId id="561" r:id="rId61"/>
    <p:sldId id="549" r:id="rId62"/>
    <p:sldId id="546" r:id="rId63"/>
    <p:sldId id="547" r:id="rId64"/>
    <p:sldId id="305" r:id="rId65"/>
    <p:sldId id="304" r:id="rId66"/>
    <p:sldId id="533" r:id="rId67"/>
    <p:sldId id="527" r:id="rId68"/>
    <p:sldId id="528" r:id="rId69"/>
    <p:sldId id="529" r:id="rId70"/>
    <p:sldId id="530" r:id="rId71"/>
    <p:sldId id="531" r:id="rId72"/>
    <p:sldId id="532" r:id="rId73"/>
    <p:sldId id="431" r:id="rId74"/>
    <p:sldId id="430" r:id="rId75"/>
  </p:sldIdLst>
  <p:sldSz cx="9144000" cy="6858000" type="screen4x3"/>
  <p:notesSz cx="6858000" cy="994568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68" autoAdjust="0"/>
    <p:restoredTop sz="81356" autoAdjust="0"/>
  </p:normalViewPr>
  <p:slideViewPr>
    <p:cSldViewPr>
      <p:cViewPr>
        <p:scale>
          <a:sx n="60" d="100"/>
          <a:sy n="60" d="100"/>
        </p:scale>
        <p:origin x="-1278" y="-10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C823F035-9877-4C31-91C9-5CFDE87C3AC2}" type="datetimeFigureOut">
              <a:rPr lang="cs-CZ" smtClean="0"/>
              <a:pPr/>
              <a:t>17.3.2016</a:t>
            </a:fld>
            <a:endParaRPr lang="cs-CZ"/>
          </a:p>
        </p:txBody>
      </p:sp>
      <p:sp>
        <p:nvSpPr>
          <p:cNvPr id="4" name="Zástupný symbol pro obrázek snímku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217C762E-E235-4061-9E71-153CDF440E63}" type="slidenum">
              <a:rPr lang="cs-CZ" smtClean="0"/>
              <a:pPr/>
              <a:t>‹#›</a:t>
            </a:fld>
            <a:endParaRPr lang="cs-CZ"/>
          </a:p>
        </p:txBody>
      </p:sp>
    </p:spTree>
    <p:extLst>
      <p:ext uri="{BB962C8B-B14F-4D97-AF65-F5344CB8AC3E}">
        <p14:creationId xmlns:p14="http://schemas.microsoft.com/office/powerpoint/2010/main" val="3072769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17C762E-E235-4061-9E71-153CDF440E63}" type="slidenum">
              <a:rPr lang="cs-CZ" smtClean="0"/>
              <a:pPr/>
              <a:t>1</a:t>
            </a:fld>
            <a:endParaRPr lang="cs-CZ"/>
          </a:p>
        </p:txBody>
      </p:sp>
    </p:spTree>
    <p:extLst>
      <p:ext uri="{BB962C8B-B14F-4D97-AF65-F5344CB8AC3E}">
        <p14:creationId xmlns:p14="http://schemas.microsoft.com/office/powerpoint/2010/main" val="1084212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BF56EF9-0E60-4BD7-B86C-2346F2DDF442}" type="slidenum">
              <a:rPr lang="cs-CZ" smtClean="0">
                <a:solidFill>
                  <a:prstClr val="black"/>
                </a:solidFill>
              </a:rPr>
              <a:pPr/>
              <a:t>34</a:t>
            </a:fld>
            <a:endParaRPr lang="cs-CZ">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BF56EF9-0E60-4BD7-B86C-2346F2DDF442}" type="slidenum">
              <a:rPr lang="cs-CZ" smtClean="0">
                <a:solidFill>
                  <a:prstClr val="black"/>
                </a:solidFill>
              </a:rPr>
              <a:pPr/>
              <a:t>35</a:t>
            </a:fld>
            <a:endParaRPr lang="cs-CZ">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BF56EF9-0E60-4BD7-B86C-2346F2DDF442}" type="slidenum">
              <a:rPr lang="cs-CZ" smtClean="0">
                <a:solidFill>
                  <a:prstClr val="black"/>
                </a:solidFill>
              </a:rPr>
              <a:pPr/>
              <a:t>36</a:t>
            </a:fld>
            <a:endParaRPr lang="cs-CZ">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BF56EF9-0E60-4BD7-B86C-2346F2DDF442}" type="slidenum">
              <a:rPr lang="cs-CZ" smtClean="0">
                <a:solidFill>
                  <a:prstClr val="black"/>
                </a:solidFill>
              </a:rPr>
              <a:pPr/>
              <a:t>37</a:t>
            </a:fld>
            <a:endParaRPr lang="cs-CZ">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BF56EF9-0E60-4BD7-B86C-2346F2DDF442}" type="slidenum">
              <a:rPr lang="cs-CZ" smtClean="0">
                <a:solidFill>
                  <a:prstClr val="black"/>
                </a:solidFill>
              </a:rPr>
              <a:pPr/>
              <a:t>38</a:t>
            </a:fld>
            <a:endParaRPr lang="cs-CZ">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BF56EF9-0E60-4BD7-B86C-2346F2DDF442}" type="slidenum">
              <a:rPr lang="cs-CZ" smtClean="0">
                <a:solidFill>
                  <a:prstClr val="black"/>
                </a:solidFill>
              </a:rPr>
              <a:pPr/>
              <a:t>39</a:t>
            </a:fld>
            <a:endParaRPr lang="cs-CZ">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BF56EF9-0E60-4BD7-B86C-2346F2DDF442}" type="slidenum">
              <a:rPr lang="cs-CZ" smtClean="0">
                <a:solidFill>
                  <a:prstClr val="black"/>
                </a:solidFill>
              </a:rPr>
              <a:pPr/>
              <a:t>40</a:t>
            </a:fld>
            <a:endParaRPr lang="cs-CZ">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BF56EF9-0E60-4BD7-B86C-2346F2DDF442}" type="slidenum">
              <a:rPr lang="cs-CZ" smtClean="0">
                <a:solidFill>
                  <a:prstClr val="black"/>
                </a:solidFill>
              </a:rPr>
              <a:pPr/>
              <a:t>41</a:t>
            </a:fld>
            <a:endParaRPr lang="cs-CZ">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E1BED5CD-4BFD-4127-B6F2-E7B8BC17B498}" type="slidenum">
              <a:rPr lang="cs-CZ" smtClean="0">
                <a:solidFill>
                  <a:prstClr val="black"/>
                </a:solidFill>
              </a:rPr>
              <a:pPr/>
              <a:t>43</a:t>
            </a:fld>
            <a:endParaRPr lang="cs-CZ">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E1BED5CD-4BFD-4127-B6F2-E7B8BC17B498}" type="slidenum">
              <a:rPr lang="cs-CZ" smtClean="0">
                <a:solidFill>
                  <a:prstClr val="black"/>
                </a:solidFill>
              </a:rPr>
              <a:pPr/>
              <a:t>44</a:t>
            </a:fld>
            <a:endParaRPr lang="cs-CZ">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CA464F73-A934-4CF5-9184-12DC75A6C653}" type="slidenum">
              <a:rPr lang="cs-CZ" smtClean="0">
                <a:solidFill>
                  <a:prstClr val="black"/>
                </a:solidFill>
              </a:rPr>
              <a:pPr/>
              <a:t>45</a:t>
            </a:fld>
            <a:endParaRPr lang="cs-CZ">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BF56EF9-0E60-4BD7-B86C-2346F2DDF442}" type="slidenum">
              <a:rPr lang="cs-CZ" smtClean="0">
                <a:solidFill>
                  <a:prstClr val="black"/>
                </a:solidFill>
              </a:rPr>
              <a:pPr/>
              <a:t>32</a:t>
            </a:fld>
            <a:endParaRPr lang="cs-CZ">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0BF56EF9-0E60-4BD7-B86C-2346F2DDF442}" type="slidenum">
              <a:rPr lang="cs-CZ" smtClean="0">
                <a:solidFill>
                  <a:prstClr val="black"/>
                </a:solidFill>
              </a:rPr>
              <a:pPr/>
              <a:t>33</a:t>
            </a:fld>
            <a:endParaRPr lang="cs-CZ">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582E4D5-5162-440E-855B-DEF4A9C0A85E}" type="datetime1">
              <a:rPr lang="cs-CZ" smtClean="0"/>
              <a:pPr/>
              <a:t>17.3.2016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217CD6-7C16-49EB-BD84-4E04F2158596}" type="slidenum">
              <a:rPr lang="cs-CZ" smtClean="0"/>
              <a:pPr/>
              <a:t>‹#›</a:t>
            </a:fld>
            <a:endParaRPr lang="cs-CZ"/>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82E4D5-5162-440E-855B-DEF4A9C0A85E}" type="datetime1">
              <a:rPr lang="cs-CZ" smtClean="0"/>
              <a:pPr/>
              <a:t>17.3.2016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217CD6-7C16-49EB-BD84-4E04F2158596}" type="slidenum">
              <a:rPr lang="cs-CZ" smtClean="0"/>
              <a:pPr/>
              <a:t>‹#›</a:t>
            </a:fld>
            <a:endParaRPr lang="cs-CZ"/>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82E4D5-5162-440E-855B-DEF4A9C0A85E}" type="datetime1">
              <a:rPr lang="cs-CZ" smtClean="0"/>
              <a:pPr/>
              <a:t>17.3.2016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217CD6-7C16-49EB-BD84-4E04F2158596}" type="slidenum">
              <a:rPr lang="cs-CZ" smtClean="0"/>
              <a:pPr/>
              <a:t>‹#›</a:t>
            </a:fld>
            <a:endParaRPr lang="cs-CZ"/>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354" y="2130848"/>
            <a:ext cx="7773293" cy="1470049"/>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cs-CZ" smtClean="0"/>
              <a:t>Klepnutím lze upravit styl předlohy podnadpisů.</a:t>
            </a:r>
            <a:endParaRPr lang="cs-CZ"/>
          </a:p>
        </p:txBody>
      </p:sp>
    </p:spTree>
    <p:extLst>
      <p:ext uri="{BB962C8B-B14F-4D97-AF65-F5344CB8AC3E}">
        <p14:creationId xmlns:p14="http://schemas.microsoft.com/office/powerpoint/2010/main" val="151444572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307915426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189" y="4406801"/>
            <a:ext cx="7772176" cy="1361777"/>
          </a:xfrm>
        </p:spPr>
        <p:txBody>
          <a:bodyPr anchor="t"/>
          <a:lstStyle>
            <a:lvl1pPr algn="l">
              <a:defRPr sz="28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189" y="2906613"/>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cs-CZ" smtClean="0"/>
              <a:t>Klepnutím lze upravit styly předlohy textu.</a:t>
            </a:r>
          </a:p>
        </p:txBody>
      </p:sp>
    </p:spTree>
    <p:extLst>
      <p:ext uri="{BB962C8B-B14F-4D97-AF65-F5344CB8AC3E}">
        <p14:creationId xmlns:p14="http://schemas.microsoft.com/office/powerpoint/2010/main" val="131443879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892969" y="3536156"/>
            <a:ext cx="3625453" cy="113407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25578" y="3536156"/>
            <a:ext cx="3625453" cy="1134070"/>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374207680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647" y="274588"/>
            <a:ext cx="8228707"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638929564"/>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Tree>
    <p:extLst>
      <p:ext uri="{BB962C8B-B14F-4D97-AF65-F5344CB8AC3E}">
        <p14:creationId xmlns:p14="http://schemas.microsoft.com/office/powerpoint/2010/main" val="307421018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098859"/>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647" y="273473"/>
            <a:ext cx="3008189" cy="1161975"/>
          </a:xfrm>
        </p:spPr>
        <p:txBody>
          <a:bodyPr/>
          <a:lstStyle>
            <a:lvl1pPr algn="l">
              <a:defRPr sz="14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cs-CZ" smtClean="0"/>
              <a:t>Klepnutím lze upravit styly předlohy textu.</a:t>
            </a:r>
          </a:p>
        </p:txBody>
      </p:sp>
    </p:spTree>
    <p:extLst>
      <p:ext uri="{BB962C8B-B14F-4D97-AF65-F5344CB8AC3E}">
        <p14:creationId xmlns:p14="http://schemas.microsoft.com/office/powerpoint/2010/main" val="217168284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82E4D5-5162-440E-855B-DEF4A9C0A85E}" type="datetime1">
              <a:rPr lang="cs-CZ" smtClean="0"/>
              <a:pPr/>
              <a:t>17.3.2016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217CD6-7C16-49EB-BD84-4E04F2158596}" type="slidenum">
              <a:rPr lang="cs-CZ" smtClean="0"/>
              <a:pPr/>
              <a:t>‹#›</a:t>
            </a:fld>
            <a:endParaRPr lang="cs-CZ"/>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635" y="4800824"/>
            <a:ext cx="5486177" cy="567035"/>
          </a:xfrm>
        </p:spPr>
        <p:txBody>
          <a:bodyPr/>
          <a:lstStyle>
            <a:lvl1pPr algn="l">
              <a:defRPr sz="14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cs-CZ" noProof="0" smtClean="0">
              <a:sym typeface="Verdana" pitchFamily="34" charset="0"/>
            </a:endParaRPr>
          </a:p>
        </p:txBody>
      </p:sp>
      <p:sp>
        <p:nvSpPr>
          <p:cNvPr id="4" name="Zástupný symbol pro text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cs-CZ" smtClean="0"/>
              <a:t>Klepnutím lze upravit styly předlohy textu.</a:t>
            </a:r>
          </a:p>
        </p:txBody>
      </p:sp>
    </p:spTree>
    <p:extLst>
      <p:ext uri="{BB962C8B-B14F-4D97-AF65-F5344CB8AC3E}">
        <p14:creationId xmlns:p14="http://schemas.microsoft.com/office/powerpoint/2010/main" val="3375692202"/>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2177641654"/>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411515" y="1151930"/>
            <a:ext cx="1839516" cy="3518297"/>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892969" y="1151930"/>
            <a:ext cx="5411391" cy="3518297"/>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3863942777"/>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892969" y="1151930"/>
            <a:ext cx="7358063" cy="2321719"/>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892969" y="3536156"/>
            <a:ext cx="3625453" cy="113407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25578" y="3536156"/>
            <a:ext cx="3625453" cy="113407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500477762"/>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A46A4E3-7480-4245-BC3E-7D0C008DF2C7}" type="datetimeFigureOut">
              <a:rPr lang="en-GB" smtClean="0">
                <a:solidFill>
                  <a:prstClr val="black">
                    <a:tint val="75000"/>
                  </a:prstClr>
                </a:solidFill>
              </a:rPr>
              <a:pPr/>
              <a:t>17/03/2016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CC4F3F7-95ED-4803-83BF-8B131A02095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502581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46A4E3-7480-4245-BC3E-7D0C008DF2C7}" type="datetimeFigureOut">
              <a:rPr lang="en-GB" smtClean="0">
                <a:solidFill>
                  <a:prstClr val="black">
                    <a:tint val="75000"/>
                  </a:prstClr>
                </a:solidFill>
              </a:rPr>
              <a:pPr/>
              <a:t>17/03/2016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CC4F3F7-95ED-4803-83BF-8B131A02095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359421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46A4E3-7480-4245-BC3E-7D0C008DF2C7}" type="datetimeFigureOut">
              <a:rPr lang="en-GB" smtClean="0">
                <a:solidFill>
                  <a:prstClr val="black">
                    <a:tint val="75000"/>
                  </a:prstClr>
                </a:solidFill>
              </a:rPr>
              <a:pPr/>
              <a:t>17/03/2016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CC4F3F7-95ED-4803-83BF-8B131A02095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354665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A46A4E3-7480-4245-BC3E-7D0C008DF2C7}" type="datetimeFigureOut">
              <a:rPr lang="en-GB" smtClean="0">
                <a:solidFill>
                  <a:prstClr val="black">
                    <a:tint val="75000"/>
                  </a:prstClr>
                </a:solidFill>
              </a:rPr>
              <a:pPr/>
              <a:t>17/03/2016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CC4F3F7-95ED-4803-83BF-8B131A02095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11834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A46A4E3-7480-4245-BC3E-7D0C008DF2C7}" type="datetimeFigureOut">
              <a:rPr lang="en-GB" smtClean="0">
                <a:solidFill>
                  <a:prstClr val="black">
                    <a:tint val="75000"/>
                  </a:prstClr>
                </a:solidFill>
              </a:rPr>
              <a:pPr/>
              <a:t>17/03/2016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CC4F3F7-95ED-4803-83BF-8B131A02095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13476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A46A4E3-7480-4245-BC3E-7D0C008DF2C7}" type="datetimeFigureOut">
              <a:rPr lang="en-GB" smtClean="0">
                <a:solidFill>
                  <a:prstClr val="black">
                    <a:tint val="75000"/>
                  </a:prstClr>
                </a:solidFill>
              </a:rPr>
              <a:pPr/>
              <a:t>17/03/2016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CC4F3F7-95ED-4803-83BF-8B131A02095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6594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82E4D5-5162-440E-855B-DEF4A9C0A85E}" type="datetime1">
              <a:rPr lang="cs-CZ" smtClean="0"/>
              <a:pPr/>
              <a:t>17.3.2016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F217CD6-7C16-49EB-BD84-4E04F2158596}" type="slidenum">
              <a:rPr lang="cs-CZ" smtClean="0"/>
              <a:pPr/>
              <a:t>‹#›</a:t>
            </a:fld>
            <a:endParaRPr lang="cs-CZ"/>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46A4E3-7480-4245-BC3E-7D0C008DF2C7}" type="datetimeFigureOut">
              <a:rPr lang="en-GB" smtClean="0">
                <a:solidFill>
                  <a:prstClr val="black">
                    <a:tint val="75000"/>
                  </a:prstClr>
                </a:solidFill>
              </a:rPr>
              <a:pPr/>
              <a:t>17/03/2016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CC4F3F7-95ED-4803-83BF-8B131A02095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170855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46A4E3-7480-4245-BC3E-7D0C008DF2C7}" type="datetimeFigureOut">
              <a:rPr lang="en-GB" smtClean="0">
                <a:solidFill>
                  <a:prstClr val="black">
                    <a:tint val="75000"/>
                  </a:prstClr>
                </a:solidFill>
              </a:rPr>
              <a:pPr/>
              <a:t>17/03/2016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CC4F3F7-95ED-4803-83BF-8B131A02095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351894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46A4E3-7480-4245-BC3E-7D0C008DF2C7}" type="datetimeFigureOut">
              <a:rPr lang="en-GB" smtClean="0">
                <a:solidFill>
                  <a:prstClr val="black">
                    <a:tint val="75000"/>
                  </a:prstClr>
                </a:solidFill>
              </a:rPr>
              <a:pPr/>
              <a:t>17/03/2016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CC4F3F7-95ED-4803-83BF-8B131A02095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77046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46A4E3-7480-4245-BC3E-7D0C008DF2C7}" type="datetimeFigureOut">
              <a:rPr lang="en-GB" smtClean="0">
                <a:solidFill>
                  <a:prstClr val="black">
                    <a:tint val="75000"/>
                  </a:prstClr>
                </a:solidFill>
              </a:rPr>
              <a:pPr/>
              <a:t>17/03/2016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CC4F3F7-95ED-4803-83BF-8B131A02095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614624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A46A4E3-7480-4245-BC3E-7D0C008DF2C7}" type="datetimeFigureOut">
              <a:rPr lang="en-GB" smtClean="0">
                <a:solidFill>
                  <a:prstClr val="black">
                    <a:tint val="75000"/>
                  </a:prstClr>
                </a:solidFill>
              </a:rPr>
              <a:pPr/>
              <a:t>17/03/2016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CC4F3F7-95ED-4803-83BF-8B131A02095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121924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EFFD3A28-5400-4CC4-A0D1-43B1C1A61B01}" type="datetimeFigureOut">
              <a:rPr lang="cs-CZ" smtClean="0">
                <a:solidFill>
                  <a:prstClr val="black">
                    <a:tint val="75000"/>
                  </a:prstClr>
                </a:solidFill>
              </a:rPr>
              <a:pPr/>
              <a:t>17.3.2016</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808C76CF-FBFC-4933-9C0E-90E973F9A9C7}"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7207904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FFD3A28-5400-4CC4-A0D1-43B1C1A61B01}" type="datetimeFigureOut">
              <a:rPr lang="cs-CZ" smtClean="0">
                <a:solidFill>
                  <a:prstClr val="black">
                    <a:tint val="75000"/>
                  </a:prstClr>
                </a:solidFill>
              </a:rPr>
              <a:pPr/>
              <a:t>17.3.2016</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808C76CF-FBFC-4933-9C0E-90E973F9A9C7}"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0152678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EFFD3A28-5400-4CC4-A0D1-43B1C1A61B01}" type="datetimeFigureOut">
              <a:rPr lang="cs-CZ" smtClean="0">
                <a:solidFill>
                  <a:prstClr val="black">
                    <a:tint val="75000"/>
                  </a:prstClr>
                </a:solidFill>
              </a:rPr>
              <a:pPr/>
              <a:t>17.3.2016</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808C76CF-FBFC-4933-9C0E-90E973F9A9C7}"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42250812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EFFD3A28-5400-4CC4-A0D1-43B1C1A61B01}" type="datetimeFigureOut">
              <a:rPr lang="cs-CZ" smtClean="0">
                <a:solidFill>
                  <a:prstClr val="black">
                    <a:tint val="75000"/>
                  </a:prstClr>
                </a:solidFill>
              </a:rPr>
              <a:pPr/>
              <a:t>17.3.2016</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808C76CF-FBFC-4933-9C0E-90E973F9A9C7}"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9800826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EFFD3A28-5400-4CC4-A0D1-43B1C1A61B01}" type="datetimeFigureOut">
              <a:rPr lang="cs-CZ" smtClean="0">
                <a:solidFill>
                  <a:prstClr val="black">
                    <a:tint val="75000"/>
                  </a:prstClr>
                </a:solidFill>
              </a:rPr>
              <a:pPr/>
              <a:t>17.3.2016</a:t>
            </a:fld>
            <a:endParaRPr lang="cs-CZ">
              <a:solidFill>
                <a:prstClr val="black">
                  <a:tint val="75000"/>
                </a:prstClr>
              </a:solidFill>
            </a:endParaRPr>
          </a:p>
        </p:txBody>
      </p:sp>
      <p:sp>
        <p:nvSpPr>
          <p:cNvPr id="8" name="Zástupný symbol pro zápatí 7"/>
          <p:cNvSpPr>
            <a:spLocks noGrp="1"/>
          </p:cNvSpPr>
          <p:nvPr>
            <p:ph type="ftr" sz="quarter" idx="11"/>
          </p:nvPr>
        </p:nvSpPr>
        <p:spPr/>
        <p:txBody>
          <a:bodyPr/>
          <a:lstStyle/>
          <a:p>
            <a:endParaRPr lang="cs-CZ">
              <a:solidFill>
                <a:prstClr val="black">
                  <a:tint val="75000"/>
                </a:prstClr>
              </a:solidFill>
            </a:endParaRPr>
          </a:p>
        </p:txBody>
      </p:sp>
      <p:sp>
        <p:nvSpPr>
          <p:cNvPr id="9" name="Zástupný symbol pro číslo snímku 8"/>
          <p:cNvSpPr>
            <a:spLocks noGrp="1"/>
          </p:cNvSpPr>
          <p:nvPr>
            <p:ph type="sldNum" sz="quarter" idx="12"/>
          </p:nvPr>
        </p:nvSpPr>
        <p:spPr/>
        <p:txBody>
          <a:bodyPr/>
          <a:lstStyle/>
          <a:p>
            <a:fld id="{808C76CF-FBFC-4933-9C0E-90E973F9A9C7}"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93541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582E4D5-5162-440E-855B-DEF4A9C0A85E}" type="datetime1">
              <a:rPr lang="cs-CZ" smtClean="0"/>
              <a:pPr/>
              <a:t>17.3.2016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F217CD6-7C16-49EB-BD84-4E04F2158596}" type="slidenum">
              <a:rPr lang="cs-CZ" smtClean="0"/>
              <a:pPr/>
              <a:t>‹#›</a:t>
            </a:fld>
            <a:endParaRPr lang="cs-CZ"/>
          </a:p>
        </p:txBody>
      </p:sp>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EFFD3A28-5400-4CC4-A0D1-43B1C1A61B01}" type="datetimeFigureOut">
              <a:rPr lang="cs-CZ" smtClean="0">
                <a:solidFill>
                  <a:prstClr val="black">
                    <a:tint val="75000"/>
                  </a:prstClr>
                </a:solidFill>
              </a:rPr>
              <a:pPr/>
              <a:t>17.3.2016</a:t>
            </a:fld>
            <a:endParaRPr lang="cs-CZ">
              <a:solidFill>
                <a:prstClr val="black">
                  <a:tint val="75000"/>
                </a:prstClr>
              </a:solidFill>
            </a:endParaRPr>
          </a:p>
        </p:txBody>
      </p:sp>
      <p:sp>
        <p:nvSpPr>
          <p:cNvPr id="4" name="Zástupný symbol pro zápatí 3"/>
          <p:cNvSpPr>
            <a:spLocks noGrp="1"/>
          </p:cNvSpPr>
          <p:nvPr>
            <p:ph type="ftr" sz="quarter" idx="11"/>
          </p:nvPr>
        </p:nvSpPr>
        <p:spPr/>
        <p:txBody>
          <a:bodyPr/>
          <a:lstStyle/>
          <a:p>
            <a:endParaRPr lang="cs-CZ">
              <a:solidFill>
                <a:prstClr val="black">
                  <a:tint val="75000"/>
                </a:prstClr>
              </a:solidFill>
            </a:endParaRPr>
          </a:p>
        </p:txBody>
      </p:sp>
      <p:sp>
        <p:nvSpPr>
          <p:cNvPr id="5" name="Zástupný symbol pro číslo snímku 4"/>
          <p:cNvSpPr>
            <a:spLocks noGrp="1"/>
          </p:cNvSpPr>
          <p:nvPr>
            <p:ph type="sldNum" sz="quarter" idx="12"/>
          </p:nvPr>
        </p:nvSpPr>
        <p:spPr/>
        <p:txBody>
          <a:bodyPr/>
          <a:lstStyle/>
          <a:p>
            <a:fld id="{808C76CF-FBFC-4933-9C0E-90E973F9A9C7}"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6006068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FFD3A28-5400-4CC4-A0D1-43B1C1A61B01}" type="datetimeFigureOut">
              <a:rPr lang="cs-CZ" smtClean="0">
                <a:solidFill>
                  <a:prstClr val="black">
                    <a:tint val="75000"/>
                  </a:prstClr>
                </a:solidFill>
              </a:rPr>
              <a:pPr/>
              <a:t>17.3.2016</a:t>
            </a:fld>
            <a:endParaRPr lang="cs-CZ">
              <a:solidFill>
                <a:prstClr val="black">
                  <a:tint val="75000"/>
                </a:prstClr>
              </a:solidFill>
            </a:endParaRPr>
          </a:p>
        </p:txBody>
      </p:sp>
      <p:sp>
        <p:nvSpPr>
          <p:cNvPr id="3" name="Zástupný symbol pro zápatí 2"/>
          <p:cNvSpPr>
            <a:spLocks noGrp="1"/>
          </p:cNvSpPr>
          <p:nvPr>
            <p:ph type="ftr" sz="quarter" idx="11"/>
          </p:nvPr>
        </p:nvSpPr>
        <p:spPr/>
        <p:txBody>
          <a:bodyPr/>
          <a:lstStyle/>
          <a:p>
            <a:endParaRPr lang="cs-CZ">
              <a:solidFill>
                <a:prstClr val="black">
                  <a:tint val="75000"/>
                </a:prstClr>
              </a:solidFill>
            </a:endParaRPr>
          </a:p>
        </p:txBody>
      </p:sp>
      <p:sp>
        <p:nvSpPr>
          <p:cNvPr id="4" name="Zástupný symbol pro číslo snímku 3"/>
          <p:cNvSpPr>
            <a:spLocks noGrp="1"/>
          </p:cNvSpPr>
          <p:nvPr>
            <p:ph type="sldNum" sz="quarter" idx="12"/>
          </p:nvPr>
        </p:nvSpPr>
        <p:spPr/>
        <p:txBody>
          <a:bodyPr/>
          <a:lstStyle/>
          <a:p>
            <a:fld id="{808C76CF-FBFC-4933-9C0E-90E973F9A9C7}"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25442530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FFD3A28-5400-4CC4-A0D1-43B1C1A61B01}" type="datetimeFigureOut">
              <a:rPr lang="cs-CZ" smtClean="0">
                <a:solidFill>
                  <a:prstClr val="black">
                    <a:tint val="75000"/>
                  </a:prstClr>
                </a:solidFill>
              </a:rPr>
              <a:pPr/>
              <a:t>17.3.2016</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808C76CF-FBFC-4933-9C0E-90E973F9A9C7}"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284127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FFD3A28-5400-4CC4-A0D1-43B1C1A61B01}" type="datetimeFigureOut">
              <a:rPr lang="cs-CZ" smtClean="0">
                <a:solidFill>
                  <a:prstClr val="black">
                    <a:tint val="75000"/>
                  </a:prstClr>
                </a:solidFill>
              </a:rPr>
              <a:pPr/>
              <a:t>17.3.2016</a:t>
            </a:fld>
            <a:endParaRPr lang="cs-CZ">
              <a:solidFill>
                <a:prstClr val="black">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black">
                  <a:tint val="75000"/>
                </a:prstClr>
              </a:solidFill>
            </a:endParaRPr>
          </a:p>
        </p:txBody>
      </p:sp>
      <p:sp>
        <p:nvSpPr>
          <p:cNvPr id="7" name="Zástupný symbol pro číslo snímku 6"/>
          <p:cNvSpPr>
            <a:spLocks noGrp="1"/>
          </p:cNvSpPr>
          <p:nvPr>
            <p:ph type="sldNum" sz="quarter" idx="12"/>
          </p:nvPr>
        </p:nvSpPr>
        <p:spPr/>
        <p:txBody>
          <a:bodyPr/>
          <a:lstStyle/>
          <a:p>
            <a:fld id="{808C76CF-FBFC-4933-9C0E-90E973F9A9C7}"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0183447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FFD3A28-5400-4CC4-A0D1-43B1C1A61B01}" type="datetimeFigureOut">
              <a:rPr lang="cs-CZ" smtClean="0">
                <a:solidFill>
                  <a:prstClr val="black">
                    <a:tint val="75000"/>
                  </a:prstClr>
                </a:solidFill>
              </a:rPr>
              <a:pPr/>
              <a:t>17.3.2016</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808C76CF-FBFC-4933-9C0E-90E973F9A9C7}"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4971771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FFD3A28-5400-4CC4-A0D1-43B1C1A61B01}" type="datetimeFigureOut">
              <a:rPr lang="cs-CZ" smtClean="0">
                <a:solidFill>
                  <a:prstClr val="black">
                    <a:tint val="75000"/>
                  </a:prstClr>
                </a:solidFill>
              </a:rPr>
              <a:pPr/>
              <a:t>17.3.2016</a:t>
            </a:fld>
            <a:endParaRPr lang="cs-CZ">
              <a:solidFill>
                <a:prstClr val="black">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p:txBody>
          <a:bodyPr/>
          <a:lstStyle/>
          <a:p>
            <a:fld id="{808C76CF-FBFC-4933-9C0E-90E973F9A9C7}"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3005403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582E4D5-5162-440E-855B-DEF4A9C0A85E}" type="datetime1">
              <a:rPr lang="cs-CZ" smtClean="0"/>
              <a:pPr/>
              <a:t>17.3.2016</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3F217CD6-7C16-49EB-BD84-4E04F2158596}" type="slidenum">
              <a:rPr lang="cs-CZ" smtClean="0"/>
              <a:pPr/>
              <a:t>‹#›</a:t>
            </a:fld>
            <a:endParaRPr lang="cs-CZ"/>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582E4D5-5162-440E-855B-DEF4A9C0A85E}" type="datetime1">
              <a:rPr lang="cs-CZ" smtClean="0"/>
              <a:pPr/>
              <a:t>17.3.2016</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3F217CD6-7C16-49EB-BD84-4E04F2158596}" type="slidenum">
              <a:rPr lang="cs-CZ" smtClean="0"/>
              <a:pPr/>
              <a:t>‹#›</a:t>
            </a:fld>
            <a:endParaRPr lang="cs-CZ"/>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2E4D5-5162-440E-855B-DEF4A9C0A85E}" type="datetime1">
              <a:rPr lang="cs-CZ" smtClean="0"/>
              <a:pPr/>
              <a:t>17.3.2016</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3F217CD6-7C16-49EB-BD84-4E04F2158596}" type="slidenum">
              <a:rPr lang="cs-CZ" smtClean="0"/>
              <a:pPr/>
              <a:t>‹#›</a:t>
            </a:fld>
            <a:endParaRPr lang="cs-CZ"/>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82E4D5-5162-440E-855B-DEF4A9C0A85E}" type="datetime1">
              <a:rPr lang="cs-CZ" smtClean="0"/>
              <a:pPr/>
              <a:t>17.3.2016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F217CD6-7C16-49EB-BD84-4E04F2158596}" type="slidenum">
              <a:rPr lang="cs-CZ" smtClean="0"/>
              <a:pPr/>
              <a:t>‹#›</a:t>
            </a:fld>
            <a:endParaRPr lang="cs-CZ"/>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82E4D5-5162-440E-855B-DEF4A9C0A85E}" type="datetime1">
              <a:rPr lang="cs-CZ" smtClean="0"/>
              <a:pPr/>
              <a:t>17.3.2016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F217CD6-7C16-49EB-BD84-4E04F2158596}" type="slidenum">
              <a:rPr lang="cs-CZ" smtClean="0"/>
              <a:pPr/>
              <a:t>‹#›</a:t>
            </a:fld>
            <a:endParaRPr lang="cs-CZ"/>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82E4D5-5162-440E-855B-DEF4A9C0A85E}" type="datetime1">
              <a:rPr lang="cs-CZ" smtClean="0"/>
              <a:pPr/>
              <a:t>17.3.2016</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217CD6-7C16-49EB-BD84-4E04F2158596}"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27" name="Rectangle 2"/>
          <p:cNvSpPr>
            <a:spLocks noGrp="1" noChangeArrowheads="1"/>
          </p:cNvSpPr>
          <p:nvPr>
            <p:ph type="body" idx="1"/>
          </p:nvPr>
        </p:nvSpPr>
        <p:spPr bwMode="auto">
          <a:xfrm>
            <a:off x="892969" y="3536156"/>
            <a:ext cx="7358063" cy="113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t" anchorCtr="0" compatLnSpc="1">
            <a:prstTxWarp prst="textNoShape">
              <a:avLst/>
            </a:prstTxWarp>
          </a:bodyPr>
          <a:lstStyle/>
          <a:p>
            <a:pPr lvl="0"/>
            <a:r>
              <a:rPr lang="en-US" altLang="cs-CZ" smtClean="0">
                <a:sym typeface="Verdana" pitchFamily="34" charset="0"/>
              </a:rPr>
              <a:t>Click to edit Master text styles</a:t>
            </a:r>
          </a:p>
          <a:p>
            <a:pPr lvl="1"/>
            <a:r>
              <a:rPr lang="en-US" altLang="cs-CZ" smtClean="0">
                <a:sym typeface="Verdana" pitchFamily="34" charset="0"/>
              </a:rPr>
              <a:t>Second level</a:t>
            </a:r>
          </a:p>
          <a:p>
            <a:pPr lvl="2"/>
            <a:r>
              <a:rPr lang="en-US" altLang="cs-CZ" smtClean="0">
                <a:sym typeface="Verdana" pitchFamily="34" charset="0"/>
              </a:rPr>
              <a:t>Third level</a:t>
            </a:r>
          </a:p>
          <a:p>
            <a:pPr lvl="3"/>
            <a:r>
              <a:rPr lang="en-US" altLang="cs-CZ" smtClean="0">
                <a:sym typeface="Verdana" pitchFamily="34" charset="0"/>
              </a:rPr>
              <a:t>Fourth level</a:t>
            </a:r>
          </a:p>
          <a:p>
            <a:pPr lvl="4"/>
            <a:r>
              <a:rPr lang="en-US" altLang="cs-CZ" smtClean="0">
                <a:sym typeface="Verdana" pitchFamily="34" charset="0"/>
              </a:rPr>
              <a:t>Fifth level</a:t>
            </a:r>
          </a:p>
        </p:txBody>
      </p:sp>
      <p:sp>
        <p:nvSpPr>
          <p:cNvPr id="1028" name="Rectangle 3"/>
          <p:cNvSpPr>
            <a:spLocks noGrp="1" noChangeArrowheads="1"/>
          </p:cNvSpPr>
          <p:nvPr>
            <p:ph type="title"/>
          </p:nvPr>
        </p:nvSpPr>
        <p:spPr bwMode="auto">
          <a:xfrm>
            <a:off x="892969" y="1151930"/>
            <a:ext cx="7358063" cy="232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5717" tIns="35717" rIns="35717" bIns="35717" numCol="1" anchor="b" anchorCtr="0" compatLnSpc="1">
            <a:prstTxWarp prst="textNoShape">
              <a:avLst/>
            </a:prstTxWarp>
          </a:bodyPr>
          <a:lstStyle/>
          <a:p>
            <a:pPr lvl="0"/>
            <a:r>
              <a:rPr lang="en-US" altLang="cs-CZ" smtClean="0">
                <a:sym typeface="Verdana Bold"/>
              </a:rPr>
              <a:t>Click to edit Master title style</a:t>
            </a:r>
          </a:p>
        </p:txBody>
      </p:sp>
    </p:spTree>
    <p:extLst>
      <p:ext uri="{BB962C8B-B14F-4D97-AF65-F5344CB8AC3E}">
        <p14:creationId xmlns:p14="http://schemas.microsoft.com/office/powerpoint/2010/main" val="20913974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med"/>
  <p:txStyles>
    <p:titleStyle>
      <a:lvl1pPr algn="ctr" rtl="0" eaLnBrk="0" fontAlgn="base" hangingPunct="0">
        <a:spcBef>
          <a:spcPct val="0"/>
        </a:spcBef>
        <a:spcAft>
          <a:spcPct val="0"/>
        </a:spcAft>
        <a:defRPr sz="5900">
          <a:solidFill>
            <a:schemeClr val="tx1"/>
          </a:solidFill>
          <a:latin typeface="+mj-lt"/>
          <a:ea typeface="+mj-ea"/>
          <a:cs typeface="+mj-cs"/>
          <a:sym typeface="Verdana Bold"/>
        </a:defRPr>
      </a:lvl1pPr>
      <a:lvl2pPr algn="ctr" rtl="0" eaLnBrk="0" fontAlgn="base" hangingPunct="0">
        <a:spcBef>
          <a:spcPct val="0"/>
        </a:spcBef>
        <a:spcAft>
          <a:spcPct val="0"/>
        </a:spcAft>
        <a:defRPr sz="5900">
          <a:solidFill>
            <a:schemeClr val="tx1"/>
          </a:solidFill>
          <a:latin typeface="Verdana Bold" charset="0"/>
          <a:sym typeface="Verdana Bold"/>
        </a:defRPr>
      </a:lvl2pPr>
      <a:lvl3pPr algn="ctr" rtl="0" eaLnBrk="0" fontAlgn="base" hangingPunct="0">
        <a:spcBef>
          <a:spcPct val="0"/>
        </a:spcBef>
        <a:spcAft>
          <a:spcPct val="0"/>
        </a:spcAft>
        <a:defRPr sz="5900">
          <a:solidFill>
            <a:schemeClr val="tx1"/>
          </a:solidFill>
          <a:latin typeface="Verdana Bold" charset="0"/>
          <a:sym typeface="Verdana Bold"/>
        </a:defRPr>
      </a:lvl3pPr>
      <a:lvl4pPr algn="ctr" rtl="0" eaLnBrk="0" fontAlgn="base" hangingPunct="0">
        <a:spcBef>
          <a:spcPct val="0"/>
        </a:spcBef>
        <a:spcAft>
          <a:spcPct val="0"/>
        </a:spcAft>
        <a:defRPr sz="5900">
          <a:solidFill>
            <a:schemeClr val="tx1"/>
          </a:solidFill>
          <a:latin typeface="Verdana Bold" charset="0"/>
          <a:sym typeface="Verdana Bold"/>
        </a:defRPr>
      </a:lvl4pPr>
      <a:lvl5pPr algn="ctr" rtl="0" eaLnBrk="0" fontAlgn="base" hangingPunct="0">
        <a:spcBef>
          <a:spcPct val="0"/>
        </a:spcBef>
        <a:spcAft>
          <a:spcPct val="0"/>
        </a:spcAft>
        <a:defRPr sz="5900">
          <a:solidFill>
            <a:schemeClr val="tx1"/>
          </a:solidFill>
          <a:latin typeface="Verdana Bold" charset="0"/>
          <a:sym typeface="Verdana Bold"/>
        </a:defRPr>
      </a:lvl5pPr>
      <a:lvl6pPr marL="321457" algn="ctr" rtl="0" fontAlgn="base">
        <a:spcBef>
          <a:spcPct val="0"/>
        </a:spcBef>
        <a:spcAft>
          <a:spcPct val="0"/>
        </a:spcAft>
        <a:defRPr sz="5900">
          <a:solidFill>
            <a:schemeClr val="tx1"/>
          </a:solidFill>
          <a:latin typeface="Verdana Bold" charset="0"/>
          <a:sym typeface="Verdana Bold" charset="0"/>
        </a:defRPr>
      </a:lvl6pPr>
      <a:lvl7pPr marL="642915" algn="ctr" rtl="0" fontAlgn="base">
        <a:spcBef>
          <a:spcPct val="0"/>
        </a:spcBef>
        <a:spcAft>
          <a:spcPct val="0"/>
        </a:spcAft>
        <a:defRPr sz="5900">
          <a:solidFill>
            <a:schemeClr val="tx1"/>
          </a:solidFill>
          <a:latin typeface="Verdana Bold" charset="0"/>
          <a:sym typeface="Verdana Bold" charset="0"/>
        </a:defRPr>
      </a:lvl7pPr>
      <a:lvl8pPr marL="964372" algn="ctr" rtl="0" fontAlgn="base">
        <a:spcBef>
          <a:spcPct val="0"/>
        </a:spcBef>
        <a:spcAft>
          <a:spcPct val="0"/>
        </a:spcAft>
        <a:defRPr sz="5900">
          <a:solidFill>
            <a:schemeClr val="tx1"/>
          </a:solidFill>
          <a:latin typeface="Verdana Bold" charset="0"/>
          <a:sym typeface="Verdana Bold" charset="0"/>
        </a:defRPr>
      </a:lvl8pPr>
      <a:lvl9pPr marL="1285829" algn="ctr" rtl="0" fontAlgn="base">
        <a:spcBef>
          <a:spcPct val="0"/>
        </a:spcBef>
        <a:spcAft>
          <a:spcPct val="0"/>
        </a:spcAft>
        <a:defRPr sz="5900">
          <a:solidFill>
            <a:schemeClr val="tx1"/>
          </a:solidFill>
          <a:latin typeface="Verdana Bold" charset="0"/>
          <a:sym typeface="Verdana Bold" charset="0"/>
        </a:defRPr>
      </a:lvl9pPr>
    </p:titleStyle>
    <p:bodyStyle>
      <a:lvl1pPr marL="241093" indent="-241093" algn="ctr" rtl="0" eaLnBrk="0" fontAlgn="base" hangingPunct="0">
        <a:spcBef>
          <a:spcPct val="0"/>
        </a:spcBef>
        <a:spcAft>
          <a:spcPct val="0"/>
        </a:spcAft>
        <a:buChar char="•"/>
        <a:defRPr sz="2500">
          <a:solidFill>
            <a:schemeClr val="tx1"/>
          </a:solidFill>
          <a:latin typeface="+mn-lt"/>
          <a:ea typeface="+mn-ea"/>
          <a:cs typeface="+mn-cs"/>
          <a:sym typeface="Verdana" pitchFamily="34" charset="0"/>
        </a:defRPr>
      </a:lvl1pPr>
      <a:lvl2pPr marL="522368" indent="-200911" algn="ctr" rtl="0" eaLnBrk="0" fontAlgn="base" hangingPunct="0">
        <a:spcBef>
          <a:spcPct val="0"/>
        </a:spcBef>
        <a:spcAft>
          <a:spcPct val="0"/>
        </a:spcAft>
        <a:buChar char="–"/>
        <a:defRPr sz="2500">
          <a:solidFill>
            <a:schemeClr val="tx1"/>
          </a:solidFill>
          <a:latin typeface="+mn-lt"/>
          <a:sym typeface="Verdana" pitchFamily="34" charset="0"/>
        </a:defRPr>
      </a:lvl2pPr>
      <a:lvl3pPr marL="803643" indent="-160729" algn="ctr" rtl="0" eaLnBrk="0" fontAlgn="base" hangingPunct="0">
        <a:spcBef>
          <a:spcPct val="0"/>
        </a:spcBef>
        <a:spcAft>
          <a:spcPct val="0"/>
        </a:spcAft>
        <a:buChar char="•"/>
        <a:defRPr sz="2500">
          <a:solidFill>
            <a:schemeClr val="tx1"/>
          </a:solidFill>
          <a:latin typeface="+mn-lt"/>
          <a:sym typeface="Verdana" pitchFamily="34" charset="0"/>
        </a:defRPr>
      </a:lvl3pPr>
      <a:lvl4pPr marL="1125101" indent="-160729" algn="ctr" rtl="0" eaLnBrk="0" fontAlgn="base" hangingPunct="0">
        <a:spcBef>
          <a:spcPct val="0"/>
        </a:spcBef>
        <a:spcAft>
          <a:spcPct val="0"/>
        </a:spcAft>
        <a:buChar char="–"/>
        <a:defRPr sz="2500">
          <a:solidFill>
            <a:schemeClr val="tx1"/>
          </a:solidFill>
          <a:latin typeface="+mn-lt"/>
          <a:sym typeface="Verdana" pitchFamily="34" charset="0"/>
        </a:defRPr>
      </a:lvl4pPr>
      <a:lvl5pPr marL="1446558" indent="-160729" algn="ctr" rtl="0" eaLnBrk="0" fontAlgn="base" hangingPunct="0">
        <a:spcBef>
          <a:spcPct val="0"/>
        </a:spcBef>
        <a:spcAft>
          <a:spcPct val="0"/>
        </a:spcAft>
        <a:buChar char="»"/>
        <a:defRPr sz="2500">
          <a:solidFill>
            <a:schemeClr val="tx1"/>
          </a:solidFill>
          <a:latin typeface="+mn-lt"/>
          <a:sym typeface="Verdana" pitchFamily="34" charset="0"/>
        </a:defRPr>
      </a:lvl5pPr>
      <a:lvl6pPr marL="321457" algn="ctr" rtl="0" fontAlgn="base">
        <a:spcBef>
          <a:spcPct val="0"/>
        </a:spcBef>
        <a:spcAft>
          <a:spcPct val="0"/>
        </a:spcAft>
        <a:defRPr sz="2500">
          <a:solidFill>
            <a:schemeClr val="tx1"/>
          </a:solidFill>
          <a:latin typeface="+mn-lt"/>
          <a:sym typeface="Verdana" pitchFamily="34" charset="0"/>
        </a:defRPr>
      </a:lvl6pPr>
      <a:lvl7pPr marL="642915" algn="ctr" rtl="0" fontAlgn="base">
        <a:spcBef>
          <a:spcPct val="0"/>
        </a:spcBef>
        <a:spcAft>
          <a:spcPct val="0"/>
        </a:spcAft>
        <a:defRPr sz="2500">
          <a:solidFill>
            <a:schemeClr val="tx1"/>
          </a:solidFill>
          <a:latin typeface="+mn-lt"/>
          <a:sym typeface="Verdana" pitchFamily="34" charset="0"/>
        </a:defRPr>
      </a:lvl7pPr>
      <a:lvl8pPr marL="964372" algn="ctr" rtl="0" fontAlgn="base">
        <a:spcBef>
          <a:spcPct val="0"/>
        </a:spcBef>
        <a:spcAft>
          <a:spcPct val="0"/>
        </a:spcAft>
        <a:defRPr sz="2500">
          <a:solidFill>
            <a:schemeClr val="tx1"/>
          </a:solidFill>
          <a:latin typeface="+mn-lt"/>
          <a:sym typeface="Verdana" pitchFamily="34" charset="0"/>
        </a:defRPr>
      </a:lvl8pPr>
      <a:lvl9pPr marL="1285829" algn="ctr" rtl="0" fontAlgn="base">
        <a:spcBef>
          <a:spcPct val="0"/>
        </a:spcBef>
        <a:spcAft>
          <a:spcPct val="0"/>
        </a:spcAft>
        <a:defRPr sz="2500">
          <a:solidFill>
            <a:schemeClr val="tx1"/>
          </a:solidFill>
          <a:latin typeface="+mn-lt"/>
          <a:sym typeface="Verdana" pitchFamily="34" charset="0"/>
        </a:defRPr>
      </a:lvl9pPr>
    </p:bodyStyle>
    <p:otherStyle>
      <a:defPPr>
        <a:defRPr lang="cs-CZ"/>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46A4E3-7480-4245-BC3E-7D0C008DF2C7}" type="datetimeFigureOut">
              <a:rPr lang="en-GB" smtClean="0">
                <a:solidFill>
                  <a:prstClr val="black">
                    <a:tint val="75000"/>
                  </a:prstClr>
                </a:solidFill>
              </a:rPr>
              <a:pPr/>
              <a:t>17/03/2016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C4F3F7-95ED-4803-83BF-8B131A02095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5475043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D3A28-5400-4CC4-A0D1-43B1C1A61B01}" type="datetimeFigureOut">
              <a:rPr lang="cs-CZ" smtClean="0">
                <a:solidFill>
                  <a:prstClr val="black">
                    <a:tint val="75000"/>
                  </a:prstClr>
                </a:solidFill>
              </a:rPr>
              <a:pPr/>
              <a:t>17.3.2016</a:t>
            </a:fld>
            <a:endParaRPr lang="cs-CZ">
              <a:solidFill>
                <a:prstClr val="black">
                  <a:tint val="75000"/>
                </a:prstClr>
              </a:solidFill>
            </a:endParaRPr>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solidFill>
                <a:prstClr val="black">
                  <a:tint val="75000"/>
                </a:prstClr>
              </a:solidFill>
            </a:endParaRPr>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C76CF-FBFC-4933-9C0E-90E973F9A9C7}"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164978982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hyperlink" Target="http://www.mzp.cz/cz/poh_cr_prislusne_dokumenty" TargetMode="External"/><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mailto:Jan.Marsak@mzp.cz" TargetMode="Externa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dirty="0" smtClean="0">
                <a:solidFill>
                  <a:schemeClr val="accent1"/>
                </a:solidFill>
              </a:rPr>
              <a:t>Řádná členská schůze</a:t>
            </a:r>
            <a:br>
              <a:rPr lang="cs-CZ" dirty="0" smtClean="0">
                <a:solidFill>
                  <a:schemeClr val="accent1"/>
                </a:solidFill>
              </a:rPr>
            </a:br>
            <a:r>
              <a:rPr lang="cs-CZ" dirty="0" smtClean="0">
                <a:solidFill>
                  <a:schemeClr val="accent1"/>
                </a:solidFill>
              </a:rPr>
              <a:t>CICPEN</a:t>
            </a:r>
            <a:br>
              <a:rPr lang="cs-CZ" dirty="0" smtClean="0">
                <a:solidFill>
                  <a:schemeClr val="accent1"/>
                </a:solidFill>
              </a:rPr>
            </a:br>
            <a:endParaRPr lang="cs-CZ" dirty="0">
              <a:solidFill>
                <a:schemeClr val="accent1"/>
              </a:solidFill>
            </a:endParaRPr>
          </a:p>
        </p:txBody>
      </p:sp>
      <p:sp>
        <p:nvSpPr>
          <p:cNvPr id="3" name="Podnadpis 2"/>
          <p:cNvSpPr>
            <a:spLocks noGrp="1"/>
          </p:cNvSpPr>
          <p:nvPr>
            <p:ph type="subTitle" idx="1"/>
          </p:nvPr>
        </p:nvSpPr>
        <p:spPr/>
        <p:txBody>
          <a:bodyPr/>
          <a:lstStyle/>
          <a:p>
            <a:r>
              <a:rPr lang="cs-CZ" dirty="0" err="1" smtClean="0">
                <a:solidFill>
                  <a:schemeClr val="tx2"/>
                </a:solidFill>
              </a:rPr>
              <a:t>Holiday</a:t>
            </a:r>
            <a:r>
              <a:rPr lang="cs-CZ" dirty="0" smtClean="0">
                <a:solidFill>
                  <a:schemeClr val="tx2"/>
                </a:solidFill>
              </a:rPr>
              <a:t> Inn</a:t>
            </a:r>
          </a:p>
          <a:p>
            <a:r>
              <a:rPr lang="cs-CZ" dirty="0" smtClean="0">
                <a:solidFill>
                  <a:schemeClr val="tx2"/>
                </a:solidFill>
              </a:rPr>
              <a:t>Prague </a:t>
            </a:r>
            <a:r>
              <a:rPr lang="cs-CZ" dirty="0" err="1" smtClean="0">
                <a:solidFill>
                  <a:schemeClr val="tx2"/>
                </a:solidFill>
              </a:rPr>
              <a:t>Congress</a:t>
            </a:r>
            <a:r>
              <a:rPr lang="cs-CZ" dirty="0" smtClean="0">
                <a:solidFill>
                  <a:schemeClr val="tx2"/>
                </a:solidFill>
              </a:rPr>
              <a:t> Centre</a:t>
            </a:r>
          </a:p>
          <a:p>
            <a:r>
              <a:rPr lang="cs-CZ" dirty="0">
                <a:solidFill>
                  <a:schemeClr val="tx2"/>
                </a:solidFill>
              </a:rPr>
              <a:t>8</a:t>
            </a:r>
            <a:r>
              <a:rPr lang="cs-CZ" dirty="0" smtClean="0">
                <a:solidFill>
                  <a:schemeClr val="tx2"/>
                </a:solidFill>
              </a:rPr>
              <a:t>. PROSINCE 2015</a:t>
            </a:r>
            <a:endParaRPr lang="cs-CZ" dirty="0">
              <a:solidFill>
                <a:schemeClr val="tx2"/>
              </a:solidFill>
            </a:endParaRPr>
          </a:p>
        </p:txBody>
      </p:sp>
      <p:sp>
        <p:nvSpPr>
          <p:cNvPr id="6" name="Zástupný symbol pro číslo snímku 5"/>
          <p:cNvSpPr>
            <a:spLocks noGrp="1"/>
          </p:cNvSpPr>
          <p:nvPr>
            <p:ph type="sldNum" sz="quarter" idx="12"/>
          </p:nvPr>
        </p:nvSpPr>
        <p:spPr/>
        <p:txBody>
          <a:bodyPr/>
          <a:lstStyle/>
          <a:p>
            <a:fld id="{3F217CD6-7C16-49EB-BD84-4E04F2158596}" type="slidenum">
              <a:rPr lang="cs-CZ" smtClean="0"/>
              <a:pPr/>
              <a:t>1</a:t>
            </a:fld>
            <a:endParaRPr lang="cs-CZ"/>
          </a:p>
        </p:txBody>
      </p:sp>
      <p:pic>
        <p:nvPicPr>
          <p:cNvPr id="7" name="Picture 2" descr="C:\Users\czzmitkovah\Pictures\logo.gif"/>
          <p:cNvPicPr>
            <a:picLocks noChangeAspect="1" noChangeArrowheads="1"/>
          </p:cNvPicPr>
          <p:nvPr/>
        </p:nvPicPr>
        <p:blipFill>
          <a:blip r:embed="rId3" cstate="print"/>
          <a:srcRect/>
          <a:stretch>
            <a:fillRect/>
          </a:stretch>
        </p:blipFill>
        <p:spPr bwMode="auto">
          <a:xfrm>
            <a:off x="7812360" y="5877272"/>
            <a:ext cx="571500" cy="571500"/>
          </a:xfrm>
          <a:prstGeom prst="rect">
            <a:avLst/>
          </a:prstGeom>
          <a:noFill/>
        </p:spPr>
      </p:pic>
      <p:pic>
        <p:nvPicPr>
          <p:cNvPr id="8" name="Picture 2" descr="C:\Users\czzmitkovah\Pictures\logo.gif"/>
          <p:cNvPicPr>
            <a:picLocks noChangeAspect="1" noChangeArrowheads="1"/>
          </p:cNvPicPr>
          <p:nvPr/>
        </p:nvPicPr>
        <p:blipFill>
          <a:blip r:embed="rId3" cstate="print"/>
          <a:srcRect/>
          <a:stretch>
            <a:fillRect/>
          </a:stretch>
        </p:blipFill>
        <p:spPr bwMode="auto">
          <a:xfrm>
            <a:off x="467544" y="476672"/>
            <a:ext cx="571500" cy="571500"/>
          </a:xfrm>
          <a:prstGeom prst="rect">
            <a:avLst/>
          </a:prstGeom>
          <a:noFill/>
        </p:spPr>
      </p:pic>
    </p:spTree>
    <p:extLst>
      <p:ext uri="{BB962C8B-B14F-4D97-AF65-F5344CB8AC3E}">
        <p14:creationId xmlns:p14="http://schemas.microsoft.com/office/powerpoint/2010/main" val="3162397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521271" y="238870"/>
            <a:ext cx="8203034" cy="658564"/>
          </a:xfrm>
        </p:spPr>
        <p:txBody>
          <a:bodyPr lIns="91430" tIns="45716" rIns="91430" bIns="45716" anchor="ctr"/>
          <a:lstStyle/>
          <a:p>
            <a:pPr eaLnBrk="1" hangingPunct="1"/>
            <a:r>
              <a:rPr lang="cs-CZ" altLang="cs-CZ" sz="3400" b="1" u="sng">
                <a:solidFill>
                  <a:srgbClr val="009900"/>
                </a:solidFill>
                <a:latin typeface="Arial" pitchFamily="34" charset="0"/>
              </a:rPr>
              <a:t>Nové zákony pro OH</a:t>
            </a:r>
            <a:endParaRPr lang="en-US" altLang="cs-CZ" sz="3400" b="1" u="sng">
              <a:solidFill>
                <a:srgbClr val="009900"/>
              </a:solidFill>
              <a:latin typeface="Arial" pitchFamily="34" charset="0"/>
            </a:endParaRPr>
          </a:p>
        </p:txBody>
      </p:sp>
      <p:sp>
        <p:nvSpPr>
          <p:cNvPr id="8195" name="Rectangle 3"/>
          <p:cNvSpPr>
            <a:spLocks noGrp="1" noChangeArrowheads="1"/>
          </p:cNvSpPr>
          <p:nvPr>
            <p:ph type="body" idx="4294967295"/>
          </p:nvPr>
        </p:nvSpPr>
        <p:spPr>
          <a:xfrm>
            <a:off x="217662" y="897434"/>
            <a:ext cx="8824764" cy="4961558"/>
          </a:xfrm>
        </p:spPr>
        <p:txBody>
          <a:bodyPr lIns="91430" tIns="45716" rIns="91430" bIns="45716"/>
          <a:lstStyle/>
          <a:p>
            <a:pPr algn="l" hangingPunct="1">
              <a:spcBef>
                <a:spcPts val="844"/>
              </a:spcBef>
              <a:spcAft>
                <a:spcPts val="844"/>
              </a:spcAft>
              <a:buClr>
                <a:srgbClr val="008000"/>
              </a:buClr>
              <a:buFont typeface="Wingdings" pitchFamily="2" charset="2"/>
              <a:buChar char="ü"/>
            </a:pPr>
            <a:r>
              <a:rPr lang="cs-CZ" altLang="cs-CZ" sz="2200" b="1">
                <a:latin typeface="Arial" pitchFamily="34" charset="0"/>
                <a:cs typeface="Arial" pitchFamily="34" charset="0"/>
              </a:rPr>
              <a:t>Příprava dvou nových zákonů:</a:t>
            </a:r>
          </a:p>
          <a:p>
            <a:pPr lvl="1" algn="l" hangingPunct="1">
              <a:spcBef>
                <a:spcPts val="844"/>
              </a:spcBef>
              <a:spcAft>
                <a:spcPts val="844"/>
              </a:spcAft>
              <a:buClr>
                <a:srgbClr val="008000"/>
              </a:buClr>
              <a:buFont typeface="Wingdings" pitchFamily="2" charset="2"/>
              <a:buChar char="ü"/>
            </a:pPr>
            <a:r>
              <a:rPr lang="cs-CZ" altLang="cs-CZ" sz="2200" b="1">
                <a:latin typeface="Arial" pitchFamily="34" charset="0"/>
                <a:cs typeface="Arial" pitchFamily="34" charset="0"/>
              </a:rPr>
              <a:t> Zákon o odpadech.</a:t>
            </a:r>
          </a:p>
          <a:p>
            <a:pPr lvl="1" algn="l" hangingPunct="1">
              <a:spcBef>
                <a:spcPts val="844"/>
              </a:spcBef>
              <a:spcAft>
                <a:spcPts val="844"/>
              </a:spcAft>
              <a:buClr>
                <a:srgbClr val="008000"/>
              </a:buClr>
              <a:buFont typeface="Wingdings" pitchFamily="2" charset="2"/>
              <a:buChar char="ü"/>
            </a:pPr>
            <a:r>
              <a:rPr lang="cs-CZ" altLang="cs-CZ" sz="2200" b="1">
                <a:latin typeface="Arial" pitchFamily="34" charset="0"/>
                <a:cs typeface="Arial" pitchFamily="34" charset="0"/>
              </a:rPr>
              <a:t> Zákon o výrobcích s ukončenou životností. </a:t>
            </a:r>
          </a:p>
          <a:p>
            <a:pPr algn="l" hangingPunct="1">
              <a:spcBef>
                <a:spcPts val="844"/>
              </a:spcBef>
              <a:spcAft>
                <a:spcPts val="844"/>
              </a:spcAft>
              <a:buClr>
                <a:srgbClr val="008000"/>
              </a:buClr>
              <a:buFont typeface="Wingdings" pitchFamily="2" charset="2"/>
              <a:buChar char="ü"/>
            </a:pPr>
            <a:r>
              <a:rPr lang="cs-CZ" altLang="cs-CZ" sz="2200" b="1">
                <a:latin typeface="Arial" pitchFamily="34" charset="0"/>
                <a:cs typeface="Arial" pitchFamily="34" charset="0"/>
              </a:rPr>
              <a:t>Usnesení vlády ČR ze dne 18. 5. 2015 č. 368</a:t>
            </a:r>
            <a:r>
              <a:rPr lang="cs-CZ" altLang="cs-CZ" sz="2200">
                <a:latin typeface="Arial" pitchFamily="34" charset="0"/>
                <a:cs typeface="Arial" pitchFamily="34" charset="0"/>
              </a:rPr>
              <a:t> </a:t>
            </a:r>
            <a:r>
              <a:rPr lang="cs-CZ" altLang="cs-CZ" sz="2000">
                <a:latin typeface="Arial" pitchFamily="34" charset="0"/>
                <a:cs typeface="Arial" pitchFamily="34" charset="0"/>
              </a:rPr>
              <a:t>k věcnému záměru zákona o odpadech, kterým vláda schválila věcný záměr zákona o odpadech.</a:t>
            </a:r>
          </a:p>
          <a:p>
            <a:pPr algn="l" hangingPunct="1">
              <a:spcBef>
                <a:spcPts val="844"/>
              </a:spcBef>
              <a:spcAft>
                <a:spcPts val="844"/>
              </a:spcAft>
              <a:buClr>
                <a:srgbClr val="008000"/>
              </a:buClr>
              <a:buFont typeface="Wingdings" pitchFamily="2" charset="2"/>
              <a:buChar char="ü"/>
            </a:pPr>
            <a:r>
              <a:rPr lang="cs-CZ" altLang="cs-CZ" sz="2200" b="1">
                <a:latin typeface="Arial" pitchFamily="34" charset="0"/>
                <a:cs typeface="Arial" pitchFamily="34" charset="0"/>
              </a:rPr>
              <a:t>Usnesení vlády ČR ze dne 13. 5. 2015 č. 347 </a:t>
            </a:r>
            <a:r>
              <a:rPr lang="cs-CZ" altLang="cs-CZ" sz="2000">
                <a:latin typeface="Arial" pitchFamily="34" charset="0"/>
                <a:cs typeface="Arial" pitchFamily="34" charset="0"/>
              </a:rPr>
              <a:t>k věcnému záměru zákona o výrobcích s ukončenou životností, kterým vláda schválila tento věcný záměr.</a:t>
            </a:r>
          </a:p>
          <a:p>
            <a:pPr algn="l" hangingPunct="1">
              <a:spcBef>
                <a:spcPts val="844"/>
              </a:spcBef>
              <a:spcAft>
                <a:spcPts val="844"/>
              </a:spcAft>
              <a:buClr>
                <a:srgbClr val="008000"/>
              </a:buClr>
              <a:buFont typeface="Wingdings" pitchFamily="2" charset="2"/>
              <a:buChar char="ü"/>
            </a:pPr>
            <a:r>
              <a:rPr lang="cs-CZ" altLang="cs-CZ" sz="2200" b="1" u="sng">
                <a:latin typeface="Arial" pitchFamily="34" charset="0"/>
                <a:cs typeface="Arial" pitchFamily="34" charset="0"/>
              </a:rPr>
              <a:t>Příprava paragrafových znění obou zákonů</a:t>
            </a:r>
            <a:r>
              <a:rPr lang="cs-CZ" altLang="cs-CZ" sz="2200" b="1">
                <a:latin typeface="Arial" pitchFamily="34" charset="0"/>
                <a:cs typeface="Arial" pitchFamily="34" charset="0"/>
              </a:rPr>
              <a:t>.</a:t>
            </a:r>
          </a:p>
          <a:p>
            <a:pPr algn="l" hangingPunct="1">
              <a:spcBef>
                <a:spcPts val="844"/>
              </a:spcBef>
              <a:spcAft>
                <a:spcPts val="844"/>
              </a:spcAft>
              <a:buClr>
                <a:srgbClr val="008000"/>
              </a:buClr>
              <a:buFont typeface="Wingdings" pitchFamily="2" charset="2"/>
              <a:buChar char="ü"/>
            </a:pPr>
            <a:r>
              <a:rPr lang="cs-CZ" altLang="cs-CZ" sz="2200" b="1">
                <a:latin typeface="Arial" pitchFamily="34" charset="0"/>
                <a:cs typeface="Arial" pitchFamily="34" charset="0"/>
              </a:rPr>
              <a:t>VPŘ do konce listopadu 2015. Následně MPŘ.  </a:t>
            </a:r>
            <a:endParaRPr lang="cs-CZ" altLang="cs-CZ" sz="2000">
              <a:latin typeface="Arial" pitchFamily="34" charset="0"/>
              <a:cs typeface="Arial" pitchFamily="34" charset="0"/>
            </a:endParaRPr>
          </a:p>
        </p:txBody>
      </p:sp>
    </p:spTree>
    <p:extLst>
      <p:ext uri="{BB962C8B-B14F-4D97-AF65-F5344CB8AC3E}">
        <p14:creationId xmlns:p14="http://schemas.microsoft.com/office/powerpoint/2010/main" val="4184068716"/>
      </p:ext>
    </p:extLst>
  </p:cSld>
  <p:clrMapOvr>
    <a:masterClrMapping/>
  </p:clrMapOvr>
  <p:transition spd="slow">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116086" y="238869"/>
            <a:ext cx="8709794" cy="556990"/>
          </a:xfrm>
        </p:spPr>
        <p:txBody>
          <a:bodyPr lIns="91430" tIns="45716" rIns="91430" bIns="45716" anchor="ctr"/>
          <a:lstStyle/>
          <a:p>
            <a:pPr eaLnBrk="1" hangingPunct="1"/>
            <a:r>
              <a:rPr lang="cs-CZ" altLang="cs-CZ" sz="3200" b="1" u="sng">
                <a:solidFill>
                  <a:srgbClr val="008000"/>
                </a:solidFill>
                <a:latin typeface="Arial" pitchFamily="34" charset="0"/>
                <a:cs typeface="Arial" pitchFamily="34" charset="0"/>
              </a:rPr>
              <a:t>Plán odpadového hospodářství 2015 - 2024</a:t>
            </a:r>
            <a:endParaRPr lang="en-US" altLang="cs-CZ" sz="3200" b="1" u="sng">
              <a:solidFill>
                <a:srgbClr val="008000"/>
              </a:solidFill>
              <a:latin typeface="Arial" pitchFamily="34" charset="0"/>
              <a:cs typeface="Arial" pitchFamily="34" charset="0"/>
            </a:endParaRPr>
          </a:p>
        </p:txBody>
      </p:sp>
      <p:sp>
        <p:nvSpPr>
          <p:cNvPr id="20483" name="Rectangle 3"/>
          <p:cNvSpPr>
            <a:spLocks noGrp="1" noChangeArrowheads="1"/>
          </p:cNvSpPr>
          <p:nvPr>
            <p:ph type="body" idx="4294967295"/>
          </p:nvPr>
        </p:nvSpPr>
        <p:spPr>
          <a:xfrm>
            <a:off x="116086" y="897434"/>
            <a:ext cx="8911828" cy="5012904"/>
          </a:xfrm>
        </p:spPr>
        <p:txBody>
          <a:bodyPr lIns="91430" tIns="45716" rIns="91430" bIns="45716"/>
          <a:lstStyle/>
          <a:p>
            <a:pPr marL="353809" lvl="2" indent="-241080" algn="l" eaLnBrk="1" hangingPunct="1">
              <a:spcBef>
                <a:spcPts val="422"/>
              </a:spcBef>
              <a:spcAft>
                <a:spcPts val="0"/>
              </a:spcAft>
              <a:buClr>
                <a:srgbClr val="008000"/>
              </a:buClr>
              <a:buFont typeface="Wingdings" pitchFamily="2" charset="2"/>
              <a:buChar char="ü"/>
              <a:tabLst>
                <a:tab pos="1955432" algn="l"/>
              </a:tabLst>
              <a:defRPr/>
            </a:pPr>
            <a:r>
              <a:rPr lang="cs-CZ" altLang="cs-CZ" dirty="0" smtClean="0">
                <a:latin typeface="Arial" pitchFamily="34" charset="0"/>
                <a:cs typeface="Arial" pitchFamily="34" charset="0"/>
              </a:rPr>
              <a:t> Nový POH ČR schválen vládou 22. 12. 2014</a:t>
            </a:r>
            <a:r>
              <a:rPr lang="cs-CZ" altLang="cs-CZ" dirty="0">
                <a:latin typeface="Arial" pitchFamily="34" charset="0"/>
                <a:cs typeface="Arial" pitchFamily="34" charset="0"/>
              </a:rPr>
              <a:t> </a:t>
            </a:r>
            <a:r>
              <a:rPr lang="cs-CZ" altLang="cs-CZ" dirty="0" smtClean="0">
                <a:latin typeface="Arial" pitchFamily="34" charset="0"/>
                <a:cs typeface="Arial" pitchFamily="34" charset="0"/>
              </a:rPr>
              <a:t>(1080/2014).</a:t>
            </a:r>
          </a:p>
          <a:p>
            <a:pPr marL="353809" lvl="2" indent="-241080" algn="l" eaLnBrk="1" hangingPunct="1">
              <a:spcBef>
                <a:spcPts val="422"/>
              </a:spcBef>
              <a:spcAft>
                <a:spcPts val="0"/>
              </a:spcAft>
              <a:buClr>
                <a:srgbClr val="008000"/>
              </a:buClr>
              <a:buFont typeface="Wingdings" pitchFamily="2" charset="2"/>
              <a:buChar char="ü"/>
              <a:tabLst>
                <a:tab pos="1955432" algn="l"/>
              </a:tabLst>
              <a:defRPr/>
            </a:pPr>
            <a:r>
              <a:rPr lang="cs-CZ" altLang="cs-CZ" dirty="0" smtClean="0">
                <a:latin typeface="Arial" pitchFamily="34" charset="0"/>
                <a:cs typeface="Arial" pitchFamily="34" charset="0"/>
              </a:rPr>
              <a:t> Závazná část POH ČR - nařízení vlády č. 352/2014 Sb.</a:t>
            </a:r>
          </a:p>
          <a:p>
            <a:pPr marL="353809" lvl="2" indent="-241080" algn="l" eaLnBrk="1" hangingPunct="1">
              <a:spcBef>
                <a:spcPts val="422"/>
              </a:spcBef>
              <a:spcAft>
                <a:spcPts val="0"/>
              </a:spcAft>
              <a:buClr>
                <a:srgbClr val="008000"/>
              </a:buClr>
              <a:buFont typeface="Wingdings" pitchFamily="2" charset="2"/>
              <a:buChar char="ü"/>
              <a:tabLst>
                <a:tab pos="1955432" algn="l"/>
              </a:tabLst>
              <a:defRPr/>
            </a:pPr>
            <a:r>
              <a:rPr lang="cs-CZ" altLang="cs-CZ" dirty="0" smtClean="0">
                <a:latin typeface="Arial" pitchFamily="34" charset="0"/>
                <a:cs typeface="Arial" pitchFamily="34" charset="0"/>
                <a:hlinkClick r:id="rId3"/>
              </a:rPr>
              <a:t> http</a:t>
            </a:r>
            <a:r>
              <a:rPr lang="cs-CZ" altLang="cs-CZ" dirty="0">
                <a:latin typeface="Arial" pitchFamily="34" charset="0"/>
                <a:cs typeface="Arial" pitchFamily="34" charset="0"/>
                <a:hlinkClick r:id="rId3"/>
              </a:rPr>
              <a:t>://</a:t>
            </a:r>
            <a:r>
              <a:rPr lang="cs-CZ" altLang="cs-CZ" dirty="0" smtClean="0">
                <a:latin typeface="Arial" pitchFamily="34" charset="0"/>
                <a:cs typeface="Arial" pitchFamily="34" charset="0"/>
                <a:hlinkClick r:id="rId3"/>
              </a:rPr>
              <a:t>www.mzp.cz/cz/poh_cr_prislusne_dokumenty</a:t>
            </a:r>
            <a:endParaRPr lang="cs-CZ" altLang="cs-CZ" dirty="0" smtClean="0">
              <a:latin typeface="Arial" pitchFamily="34" charset="0"/>
              <a:cs typeface="Arial" pitchFamily="34" charset="0"/>
            </a:endParaRPr>
          </a:p>
          <a:p>
            <a:pPr marL="112728" lvl="2" indent="0" algn="l" eaLnBrk="1" hangingPunct="1">
              <a:spcBef>
                <a:spcPts val="2109"/>
              </a:spcBef>
              <a:spcAft>
                <a:spcPts val="0"/>
              </a:spcAft>
              <a:buClr>
                <a:srgbClr val="008000"/>
              </a:buClr>
              <a:buNone/>
              <a:tabLst>
                <a:tab pos="1955432" algn="l"/>
              </a:tabLst>
              <a:defRPr/>
            </a:pPr>
            <a:r>
              <a:rPr lang="cs-CZ" altLang="cs-CZ" b="1" u="sng" dirty="0" smtClean="0">
                <a:latin typeface="Arial" pitchFamily="34" charset="0"/>
                <a:cs typeface="Arial" pitchFamily="34" charset="0"/>
              </a:rPr>
              <a:t>Strategické </a:t>
            </a:r>
            <a:r>
              <a:rPr lang="cs-CZ" altLang="cs-CZ" b="1" u="sng" dirty="0">
                <a:latin typeface="Arial" pitchFamily="34" charset="0"/>
                <a:cs typeface="Arial" pitchFamily="34" charset="0"/>
              </a:rPr>
              <a:t>cíle pro období 2015 - 2024:</a:t>
            </a:r>
            <a:r>
              <a:rPr lang="cs-CZ" altLang="cs-CZ" dirty="0">
                <a:latin typeface="Arial" pitchFamily="34" charset="0"/>
                <a:cs typeface="Arial" pitchFamily="34" charset="0"/>
              </a:rPr>
              <a:t> </a:t>
            </a:r>
          </a:p>
          <a:p>
            <a:pPr marL="353809" lvl="2" indent="-241080" algn="l" eaLnBrk="1" hangingPunct="1">
              <a:spcBef>
                <a:spcPts val="422"/>
              </a:spcBef>
              <a:spcAft>
                <a:spcPts val="0"/>
              </a:spcAft>
              <a:buClr>
                <a:srgbClr val="008000"/>
              </a:buClr>
              <a:buFont typeface="Wingdings" pitchFamily="2" charset="2"/>
              <a:buChar char="ü"/>
              <a:tabLst>
                <a:tab pos="1955432" algn="l"/>
              </a:tabLst>
              <a:defRPr/>
            </a:pPr>
            <a:r>
              <a:rPr lang="cs-CZ" altLang="cs-CZ" sz="2200" b="1" u="sng" dirty="0">
                <a:latin typeface="Arial" pitchFamily="34" charset="0"/>
                <a:cs typeface="Arial" pitchFamily="34" charset="0"/>
              </a:rPr>
              <a:t>Předcházení vzniku odpadů</a:t>
            </a:r>
            <a:r>
              <a:rPr lang="cs-CZ" altLang="cs-CZ" sz="2200" dirty="0">
                <a:latin typeface="Arial" pitchFamily="34" charset="0"/>
                <a:cs typeface="Arial" pitchFamily="34" charset="0"/>
              </a:rPr>
              <a:t> a snižování měrné produkce odpadů.</a:t>
            </a:r>
          </a:p>
          <a:p>
            <a:pPr marL="353809" lvl="2" indent="-241080" algn="l" eaLnBrk="1" hangingPunct="1">
              <a:spcBef>
                <a:spcPts val="422"/>
              </a:spcBef>
              <a:spcAft>
                <a:spcPts val="0"/>
              </a:spcAft>
              <a:buClr>
                <a:srgbClr val="008000"/>
              </a:buClr>
              <a:buFont typeface="Wingdings" pitchFamily="2" charset="2"/>
              <a:buChar char="ü"/>
              <a:tabLst>
                <a:tab pos="1955432" algn="l"/>
              </a:tabLst>
              <a:defRPr/>
            </a:pPr>
            <a:r>
              <a:rPr lang="cs-CZ" altLang="cs-CZ" sz="2200" dirty="0">
                <a:latin typeface="Arial" pitchFamily="34" charset="0"/>
                <a:cs typeface="Arial" pitchFamily="34" charset="0"/>
              </a:rPr>
              <a:t>Minimalizace nepříznivých účinků vzniku odpadů a nakládání s nimi na lidské zdraví a životní prostředí.</a:t>
            </a:r>
          </a:p>
          <a:p>
            <a:pPr marL="353809" lvl="2" indent="-241080" algn="l" eaLnBrk="1" hangingPunct="1">
              <a:spcBef>
                <a:spcPts val="422"/>
              </a:spcBef>
              <a:spcAft>
                <a:spcPts val="0"/>
              </a:spcAft>
              <a:buClr>
                <a:srgbClr val="008000"/>
              </a:buClr>
              <a:buFont typeface="Wingdings" pitchFamily="2" charset="2"/>
              <a:buChar char="ü"/>
              <a:tabLst>
                <a:tab pos="1955432" algn="l"/>
              </a:tabLst>
              <a:defRPr/>
            </a:pPr>
            <a:r>
              <a:rPr lang="cs-CZ" altLang="cs-CZ" sz="2200" dirty="0">
                <a:latin typeface="Arial" pitchFamily="34" charset="0"/>
                <a:cs typeface="Arial" pitchFamily="34" charset="0"/>
              </a:rPr>
              <a:t>Udržitelný rozvoj společnosti a přiblížení se k evropské „recyklační společnosti“.</a:t>
            </a:r>
          </a:p>
          <a:p>
            <a:pPr marL="353809" lvl="2" indent="-241080" algn="l" eaLnBrk="1" hangingPunct="1">
              <a:spcBef>
                <a:spcPts val="422"/>
              </a:spcBef>
              <a:spcAft>
                <a:spcPts val="0"/>
              </a:spcAft>
              <a:buClr>
                <a:srgbClr val="008000"/>
              </a:buClr>
              <a:buFont typeface="Wingdings" pitchFamily="2" charset="2"/>
              <a:buChar char="ü"/>
              <a:tabLst>
                <a:tab pos="1955432" algn="l"/>
              </a:tabLst>
              <a:defRPr/>
            </a:pPr>
            <a:r>
              <a:rPr lang="cs-CZ" altLang="cs-CZ" sz="2200" dirty="0">
                <a:latin typeface="Arial" pitchFamily="34" charset="0"/>
                <a:cs typeface="Arial" pitchFamily="34" charset="0"/>
              </a:rPr>
              <a:t>Maximální využívání odpadů jako náhrady primárních zdrojů a </a:t>
            </a:r>
            <a:r>
              <a:rPr lang="cs-CZ" altLang="cs-CZ" sz="2200" b="1" u="sng" dirty="0">
                <a:latin typeface="Arial" pitchFamily="34" charset="0"/>
                <a:cs typeface="Arial" pitchFamily="34" charset="0"/>
              </a:rPr>
              <a:t>přechod na oběhové hospodářství</a:t>
            </a:r>
            <a:r>
              <a:rPr lang="cs-CZ" altLang="cs-CZ" sz="2200" dirty="0">
                <a:latin typeface="Arial" pitchFamily="34" charset="0"/>
                <a:cs typeface="Arial" pitchFamily="34" charset="0"/>
              </a:rPr>
              <a:t>. </a:t>
            </a:r>
            <a:r>
              <a:rPr lang="cs-CZ" altLang="cs-CZ" dirty="0" smtClean="0">
                <a:latin typeface="Arial" pitchFamily="34" charset="0"/>
                <a:cs typeface="Arial" pitchFamily="34" charset="0"/>
              </a:rPr>
              <a:t/>
            </a:r>
            <a:br>
              <a:rPr lang="cs-CZ" altLang="cs-CZ" dirty="0" smtClean="0">
                <a:latin typeface="Arial" pitchFamily="34" charset="0"/>
                <a:cs typeface="Arial" pitchFamily="34" charset="0"/>
              </a:rPr>
            </a:br>
            <a:endParaRPr lang="cs-CZ" altLang="cs-CZ" dirty="0" smtClean="0">
              <a:latin typeface="Arial" pitchFamily="34" charset="0"/>
              <a:cs typeface="Arial" pitchFamily="34" charset="0"/>
            </a:endParaRPr>
          </a:p>
        </p:txBody>
      </p:sp>
    </p:spTree>
    <p:extLst>
      <p:ext uri="{BB962C8B-B14F-4D97-AF65-F5344CB8AC3E}">
        <p14:creationId xmlns:p14="http://schemas.microsoft.com/office/powerpoint/2010/main" val="762981113"/>
      </p:ext>
    </p:extLst>
  </p:cSld>
  <p:clrMapOvr>
    <a:masterClrMapping/>
  </p:clrMapOvr>
  <p:transition spd="slow">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a:xfrm>
            <a:off x="876227" y="238869"/>
            <a:ext cx="7358063" cy="962174"/>
          </a:xfrm>
        </p:spPr>
        <p:txBody>
          <a:bodyPr/>
          <a:lstStyle/>
          <a:p>
            <a:pPr>
              <a:defRPr/>
            </a:pPr>
            <a:r>
              <a:rPr lang="cs-CZ" altLang="cs-CZ" sz="2800" b="1" u="sng" dirty="0">
                <a:solidFill>
                  <a:srgbClr val="009900"/>
                </a:solidFill>
                <a:latin typeface="+mn-lt"/>
              </a:rPr>
              <a:t>Odpady v datech – 2014</a:t>
            </a:r>
            <a:br>
              <a:rPr lang="cs-CZ" altLang="cs-CZ" sz="2800" b="1" u="sng" dirty="0">
                <a:solidFill>
                  <a:srgbClr val="009900"/>
                </a:solidFill>
                <a:latin typeface="+mn-lt"/>
              </a:rPr>
            </a:br>
            <a:r>
              <a:rPr lang="cs-CZ" altLang="cs-CZ" sz="2800" b="1" u="sng" dirty="0">
                <a:solidFill>
                  <a:srgbClr val="009900"/>
                </a:solidFill>
                <a:latin typeface="+mn-lt"/>
              </a:rPr>
              <a:t>Česká republika</a:t>
            </a:r>
          </a:p>
        </p:txBody>
      </p:sp>
      <p:pic>
        <p:nvPicPr>
          <p:cNvPr id="1024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4680" y="1302620"/>
            <a:ext cx="8458646" cy="1965647"/>
          </a:xfrm>
          <a:prstGeom prst="rect">
            <a:avLst/>
          </a:prstGeom>
          <a:noFill/>
          <a:ln>
            <a:noFill/>
          </a:ln>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Lst>
        </p:spPr>
      </p:pic>
      <p:sp>
        <p:nvSpPr>
          <p:cNvPr id="10244" name="Zástupný symbol pro obsah 2"/>
          <p:cNvSpPr>
            <a:spLocks noGrp="1"/>
          </p:cNvSpPr>
          <p:nvPr>
            <p:ph idx="1"/>
          </p:nvPr>
        </p:nvSpPr>
        <p:spPr>
          <a:xfrm>
            <a:off x="549176" y="3378771"/>
            <a:ext cx="7949654" cy="2329532"/>
          </a:xfrm>
        </p:spPr>
        <p:txBody>
          <a:bodyPr/>
          <a:lstStyle/>
          <a:p>
            <a:pPr algn="l">
              <a:spcBef>
                <a:spcPts val="422"/>
              </a:spcBef>
              <a:buClr>
                <a:srgbClr val="008000"/>
              </a:buClr>
              <a:buFont typeface="Wingdings" pitchFamily="2" charset="2"/>
              <a:buChar char="ü"/>
            </a:pPr>
            <a:r>
              <a:rPr lang="cs-CZ" altLang="cs-CZ" smtClean="0">
                <a:latin typeface="Arial" pitchFamily="34" charset="0"/>
                <a:cs typeface="Arial" pitchFamily="34" charset="0"/>
              </a:rPr>
              <a:t> 30,46 mil. tun ostatní odpady</a:t>
            </a:r>
          </a:p>
          <a:p>
            <a:pPr algn="l">
              <a:spcBef>
                <a:spcPts val="422"/>
              </a:spcBef>
              <a:buClr>
                <a:srgbClr val="008000"/>
              </a:buClr>
              <a:buFont typeface="Wingdings" pitchFamily="2" charset="2"/>
              <a:buChar char="ü"/>
            </a:pPr>
            <a:r>
              <a:rPr lang="cs-CZ" altLang="cs-CZ" smtClean="0">
                <a:latin typeface="Arial" pitchFamily="34" charset="0"/>
                <a:cs typeface="Arial" pitchFamily="34" charset="0"/>
              </a:rPr>
              <a:t> 1,56 mil. tun nebezpečné odpady </a:t>
            </a:r>
          </a:p>
          <a:p>
            <a:pPr algn="l">
              <a:spcBef>
                <a:spcPts val="422"/>
              </a:spcBef>
              <a:buClr>
                <a:srgbClr val="008000"/>
              </a:buClr>
              <a:buFont typeface="Wingdings" pitchFamily="2" charset="2"/>
              <a:buChar char="ü"/>
            </a:pPr>
            <a:r>
              <a:rPr lang="cs-CZ" altLang="cs-CZ" smtClean="0">
                <a:latin typeface="Arial" pitchFamily="34" charset="0"/>
                <a:cs typeface="Arial" pitchFamily="34" charset="0"/>
              </a:rPr>
              <a:t> 79,5 % materiálově využito </a:t>
            </a:r>
          </a:p>
          <a:p>
            <a:pPr algn="l">
              <a:spcBef>
                <a:spcPts val="422"/>
              </a:spcBef>
              <a:buClr>
                <a:srgbClr val="008000"/>
              </a:buClr>
              <a:buFont typeface="Wingdings" pitchFamily="2" charset="2"/>
              <a:buChar char="ü"/>
            </a:pPr>
            <a:r>
              <a:rPr lang="cs-CZ" altLang="cs-CZ" smtClean="0">
                <a:latin typeface="Arial" pitchFamily="34" charset="0"/>
                <a:cs typeface="Arial" pitchFamily="34" charset="0"/>
              </a:rPr>
              <a:t>   3,5 % energeticky využito </a:t>
            </a:r>
          </a:p>
          <a:p>
            <a:pPr algn="l">
              <a:spcBef>
                <a:spcPts val="422"/>
              </a:spcBef>
              <a:buClr>
                <a:srgbClr val="008000"/>
              </a:buClr>
              <a:buFont typeface="Wingdings" pitchFamily="2" charset="2"/>
              <a:buChar char="ü"/>
            </a:pPr>
            <a:r>
              <a:rPr lang="cs-CZ" altLang="cs-CZ" smtClean="0">
                <a:latin typeface="Arial" pitchFamily="34" charset="0"/>
                <a:cs typeface="Arial" pitchFamily="34" charset="0"/>
              </a:rPr>
              <a:t> 10,3 % skládkováno bez využití</a:t>
            </a:r>
          </a:p>
        </p:txBody>
      </p:sp>
    </p:spTree>
    <p:extLst>
      <p:ext uri="{BB962C8B-B14F-4D97-AF65-F5344CB8AC3E}">
        <p14:creationId xmlns:p14="http://schemas.microsoft.com/office/powerpoint/2010/main" val="1017615669"/>
      </p:ext>
    </p:extLst>
  </p:cSld>
  <p:clrMapOvr>
    <a:masterClrMapping/>
  </p:clrMapOvr>
  <p:transition spd="slow">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a:xfrm>
            <a:off x="926456" y="290215"/>
            <a:ext cx="7358063" cy="607219"/>
          </a:xfrm>
        </p:spPr>
        <p:txBody>
          <a:bodyPr/>
          <a:lstStyle/>
          <a:p>
            <a:r>
              <a:rPr lang="cs-CZ" altLang="cs-CZ" sz="3400" u="sng">
                <a:solidFill>
                  <a:srgbClr val="009900"/>
                </a:solidFill>
                <a:latin typeface="Arial" pitchFamily="34" charset="0"/>
                <a:cs typeface="Arial" pitchFamily="34" charset="0"/>
              </a:rPr>
              <a:t>Data odpadového hospodářství</a:t>
            </a:r>
          </a:p>
        </p:txBody>
      </p:sp>
      <p:pic>
        <p:nvPicPr>
          <p:cNvPr id="1126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0812" y="999009"/>
            <a:ext cx="8455298" cy="4433590"/>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8" name="TextovéPole 4"/>
          <p:cNvSpPr txBox="1">
            <a:spLocks noChangeArrowheads="1"/>
          </p:cNvSpPr>
          <p:nvPr/>
        </p:nvSpPr>
        <p:spPr bwMode="auto">
          <a:xfrm>
            <a:off x="8124806" y="5238378"/>
            <a:ext cx="735773" cy="18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88" tIns="32144" rIns="64288" bIns="32144">
            <a:spAutoFit/>
          </a:bodyPr>
          <a:lstStyle>
            <a:lvl1pPr eaLnBrk="0" hangingPunct="0">
              <a:buChar char="•"/>
              <a:defRPr sz="3600">
                <a:solidFill>
                  <a:schemeClr val="tx1"/>
                </a:solidFill>
                <a:latin typeface="Verdana" pitchFamily="34" charset="0"/>
                <a:sym typeface="Verdana" pitchFamily="34" charset="0"/>
              </a:defRPr>
            </a:lvl1pPr>
            <a:lvl2pPr marL="742950" indent="-285750" eaLnBrk="0" hangingPunct="0">
              <a:buChar char="–"/>
              <a:defRPr sz="3600">
                <a:solidFill>
                  <a:schemeClr val="tx1"/>
                </a:solidFill>
                <a:latin typeface="Verdana" pitchFamily="34" charset="0"/>
                <a:sym typeface="Verdana" pitchFamily="34" charset="0"/>
              </a:defRPr>
            </a:lvl2pPr>
            <a:lvl3pPr marL="1143000" indent="-228600" eaLnBrk="0" hangingPunct="0">
              <a:buChar char="•"/>
              <a:defRPr sz="3600">
                <a:solidFill>
                  <a:schemeClr val="tx1"/>
                </a:solidFill>
                <a:latin typeface="Verdana" pitchFamily="34" charset="0"/>
                <a:sym typeface="Verdana" pitchFamily="34" charset="0"/>
              </a:defRPr>
            </a:lvl3pPr>
            <a:lvl4pPr marL="1600200" indent="-228600" eaLnBrk="0" hangingPunct="0">
              <a:buChar char="–"/>
              <a:defRPr sz="3600">
                <a:solidFill>
                  <a:schemeClr val="tx1"/>
                </a:solidFill>
                <a:latin typeface="Verdana" pitchFamily="34" charset="0"/>
                <a:sym typeface="Verdana" pitchFamily="34" charset="0"/>
              </a:defRPr>
            </a:lvl4pPr>
            <a:lvl5pPr marL="2057400" indent="-228600" eaLnBrk="0" hangingPunct="0">
              <a:buChar char="»"/>
              <a:defRPr sz="3600">
                <a:solidFill>
                  <a:schemeClr val="tx1"/>
                </a:solidFill>
                <a:latin typeface="Verdana" pitchFamily="34" charset="0"/>
                <a:sym typeface="Verdana" pitchFamily="34" charset="0"/>
              </a:defRPr>
            </a:lvl5pPr>
            <a:lvl6pPr marL="2514600" indent="-228600" algn="ctr" eaLnBrk="0" fontAlgn="base" hangingPunct="0">
              <a:spcBef>
                <a:spcPct val="0"/>
              </a:spcBef>
              <a:spcAft>
                <a:spcPct val="0"/>
              </a:spcAft>
              <a:buChar char="»"/>
              <a:defRPr sz="3600">
                <a:solidFill>
                  <a:schemeClr val="tx1"/>
                </a:solidFill>
                <a:latin typeface="Verdana" pitchFamily="34" charset="0"/>
                <a:sym typeface="Verdana" pitchFamily="34" charset="0"/>
              </a:defRPr>
            </a:lvl6pPr>
            <a:lvl7pPr marL="2971800" indent="-228600" algn="ctr" eaLnBrk="0" fontAlgn="base" hangingPunct="0">
              <a:spcBef>
                <a:spcPct val="0"/>
              </a:spcBef>
              <a:spcAft>
                <a:spcPct val="0"/>
              </a:spcAft>
              <a:buChar char="»"/>
              <a:defRPr sz="3600">
                <a:solidFill>
                  <a:schemeClr val="tx1"/>
                </a:solidFill>
                <a:latin typeface="Verdana" pitchFamily="34" charset="0"/>
                <a:sym typeface="Verdana" pitchFamily="34" charset="0"/>
              </a:defRPr>
            </a:lvl7pPr>
            <a:lvl8pPr marL="3429000" indent="-228600" algn="ctr" eaLnBrk="0" fontAlgn="base" hangingPunct="0">
              <a:spcBef>
                <a:spcPct val="0"/>
              </a:spcBef>
              <a:spcAft>
                <a:spcPct val="0"/>
              </a:spcAft>
              <a:buChar char="»"/>
              <a:defRPr sz="3600">
                <a:solidFill>
                  <a:schemeClr val="tx1"/>
                </a:solidFill>
                <a:latin typeface="Verdana" pitchFamily="34" charset="0"/>
                <a:sym typeface="Verdana" pitchFamily="34" charset="0"/>
              </a:defRPr>
            </a:lvl8pPr>
            <a:lvl9pPr marL="3886200" indent="-228600" algn="ctr" eaLnBrk="0" fontAlgn="base" hangingPunct="0">
              <a:spcBef>
                <a:spcPct val="0"/>
              </a:spcBef>
              <a:spcAft>
                <a:spcPct val="0"/>
              </a:spcAft>
              <a:buChar char="»"/>
              <a:defRPr sz="3600">
                <a:solidFill>
                  <a:schemeClr val="tx1"/>
                </a:solidFill>
                <a:latin typeface="Verdana" pitchFamily="34" charset="0"/>
                <a:sym typeface="Verdana" pitchFamily="34" charset="0"/>
              </a:defRPr>
            </a:lvl9pPr>
          </a:lstStyle>
          <a:p>
            <a:pPr algn="ctr" eaLnBrk="1" fontAlgn="base" hangingPunct="1">
              <a:spcBef>
                <a:spcPct val="0"/>
              </a:spcBef>
              <a:spcAft>
                <a:spcPct val="0"/>
              </a:spcAft>
              <a:buFontTx/>
              <a:buNone/>
            </a:pPr>
            <a:r>
              <a:rPr lang="cs-CZ" altLang="cs-CZ" sz="800">
                <a:solidFill>
                  <a:srgbClr val="000000"/>
                </a:solidFill>
                <a:latin typeface="Arial" pitchFamily="34" charset="0"/>
                <a:cs typeface="Arial" pitchFamily="34" charset="0"/>
                <a:sym typeface="Gill Sans"/>
              </a:rPr>
              <a:t>Zdroj: CENIA</a:t>
            </a:r>
          </a:p>
        </p:txBody>
      </p:sp>
    </p:spTree>
    <p:extLst>
      <p:ext uri="{BB962C8B-B14F-4D97-AF65-F5344CB8AC3E}">
        <p14:creationId xmlns:p14="http://schemas.microsoft.com/office/powerpoint/2010/main" val="4260161698"/>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a:xfrm>
            <a:off x="876227" y="238869"/>
            <a:ext cx="7358063" cy="962174"/>
          </a:xfrm>
        </p:spPr>
        <p:txBody>
          <a:bodyPr/>
          <a:lstStyle/>
          <a:p>
            <a:pPr>
              <a:defRPr/>
            </a:pPr>
            <a:r>
              <a:rPr lang="cs-CZ" altLang="cs-CZ" sz="2800" b="1" u="sng" dirty="0">
                <a:solidFill>
                  <a:srgbClr val="009900"/>
                </a:solidFill>
                <a:latin typeface="+mn-lt"/>
              </a:rPr>
              <a:t>Odpady v datech – 2014</a:t>
            </a:r>
            <a:br>
              <a:rPr lang="cs-CZ" altLang="cs-CZ" sz="2800" b="1" u="sng" dirty="0">
                <a:solidFill>
                  <a:srgbClr val="009900"/>
                </a:solidFill>
                <a:latin typeface="+mn-lt"/>
              </a:rPr>
            </a:br>
            <a:r>
              <a:rPr lang="cs-CZ" altLang="cs-CZ" sz="2800" b="1" u="sng" dirty="0">
                <a:solidFill>
                  <a:srgbClr val="009900"/>
                </a:solidFill>
                <a:latin typeface="+mn-lt"/>
              </a:rPr>
              <a:t>Komunální odpady</a:t>
            </a:r>
          </a:p>
        </p:txBody>
      </p:sp>
      <p:pic>
        <p:nvPicPr>
          <p:cNvPr id="1229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9237" y="1352848"/>
            <a:ext cx="8382744" cy="2126382"/>
          </a:xfrm>
          <a:prstGeom prst="rect">
            <a:avLst/>
          </a:prstGeom>
          <a:noFill/>
          <a:ln>
            <a:noFill/>
          </a:ln>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Lst>
        </p:spPr>
      </p:pic>
      <p:sp>
        <p:nvSpPr>
          <p:cNvPr id="12292" name="Zástupný symbol pro obsah 2"/>
          <p:cNvSpPr>
            <a:spLocks noGrp="1"/>
          </p:cNvSpPr>
          <p:nvPr>
            <p:ph idx="1"/>
          </p:nvPr>
        </p:nvSpPr>
        <p:spPr>
          <a:xfrm>
            <a:off x="549176" y="3378771"/>
            <a:ext cx="7949654" cy="2329532"/>
          </a:xfrm>
        </p:spPr>
        <p:txBody>
          <a:bodyPr/>
          <a:lstStyle/>
          <a:p>
            <a:pPr algn="l">
              <a:spcBef>
                <a:spcPts val="422"/>
              </a:spcBef>
              <a:buClr>
                <a:srgbClr val="008000"/>
              </a:buClr>
              <a:buFont typeface="Wingdings" pitchFamily="2" charset="2"/>
              <a:buChar char="ü"/>
            </a:pPr>
            <a:r>
              <a:rPr lang="cs-CZ" altLang="cs-CZ" smtClean="0">
                <a:latin typeface="Arial" pitchFamily="34" charset="0"/>
                <a:cs typeface="Arial" pitchFamily="34" charset="0"/>
              </a:rPr>
              <a:t> 17 % z celkového množství odpadu v ČR</a:t>
            </a:r>
          </a:p>
          <a:p>
            <a:pPr algn="l">
              <a:spcBef>
                <a:spcPts val="422"/>
              </a:spcBef>
              <a:buClr>
                <a:srgbClr val="008000"/>
              </a:buClr>
              <a:buFont typeface="Wingdings" pitchFamily="2" charset="2"/>
              <a:buChar char="ü"/>
            </a:pPr>
            <a:r>
              <a:rPr lang="cs-CZ" altLang="cs-CZ" smtClean="0">
                <a:latin typeface="Arial" pitchFamily="34" charset="0"/>
                <a:cs typeface="Arial" pitchFamily="34" charset="0"/>
              </a:rPr>
              <a:t> 506 kg na občana ČR </a:t>
            </a:r>
          </a:p>
          <a:p>
            <a:pPr algn="l">
              <a:spcBef>
                <a:spcPts val="422"/>
              </a:spcBef>
              <a:buClr>
                <a:srgbClr val="008000"/>
              </a:buClr>
              <a:buFont typeface="Wingdings" pitchFamily="2" charset="2"/>
              <a:buChar char="ü"/>
            </a:pPr>
            <a:r>
              <a:rPr lang="cs-CZ" altLang="cs-CZ" smtClean="0">
                <a:latin typeface="Arial" pitchFamily="34" charset="0"/>
                <a:cs typeface="Arial" pitchFamily="34" charset="0"/>
              </a:rPr>
              <a:t> 34,8 % materiálově využito (2013 - 30,2 %)</a:t>
            </a:r>
          </a:p>
          <a:p>
            <a:pPr algn="l">
              <a:spcBef>
                <a:spcPts val="422"/>
              </a:spcBef>
              <a:buClr>
                <a:srgbClr val="008000"/>
              </a:buClr>
              <a:buFont typeface="Wingdings" pitchFamily="2" charset="2"/>
              <a:buChar char="ü"/>
            </a:pPr>
            <a:r>
              <a:rPr lang="cs-CZ" altLang="cs-CZ" smtClean="0">
                <a:latin typeface="Arial" pitchFamily="34" charset="0"/>
                <a:cs typeface="Arial" pitchFamily="34" charset="0"/>
              </a:rPr>
              <a:t> 11,8 % energeticky využito (2013 – 11,9 %)</a:t>
            </a:r>
          </a:p>
          <a:p>
            <a:pPr algn="l">
              <a:spcBef>
                <a:spcPts val="422"/>
              </a:spcBef>
              <a:buClr>
                <a:srgbClr val="008000"/>
              </a:buClr>
              <a:buFont typeface="Wingdings" pitchFamily="2" charset="2"/>
              <a:buChar char="ü"/>
            </a:pPr>
            <a:r>
              <a:rPr lang="cs-CZ" altLang="cs-CZ" smtClean="0">
                <a:latin typeface="Arial" pitchFamily="34" charset="0"/>
                <a:cs typeface="Arial" pitchFamily="34" charset="0"/>
              </a:rPr>
              <a:t> 48,3 % skládkováno bez využití (2013 – 52,2 %)</a:t>
            </a:r>
          </a:p>
        </p:txBody>
      </p:sp>
    </p:spTree>
    <p:extLst>
      <p:ext uri="{BB962C8B-B14F-4D97-AF65-F5344CB8AC3E}">
        <p14:creationId xmlns:p14="http://schemas.microsoft.com/office/powerpoint/2010/main" val="3666840543"/>
      </p:ext>
    </p:extLst>
  </p:cSld>
  <p:clrMapOvr>
    <a:masterClrMapping/>
  </p:clrMapOvr>
  <p:transition spd="slow">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825" y="290215"/>
            <a:ext cx="8708678" cy="5568777"/>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7180575"/>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544711" y="1099468"/>
            <a:ext cx="8253264" cy="1874118"/>
          </a:xfrm>
        </p:spPr>
        <p:txBody>
          <a:bodyPr/>
          <a:lstStyle/>
          <a:p>
            <a:pPr eaLnBrk="1" hangingPunct="1">
              <a:spcBef>
                <a:spcPts val="1266"/>
              </a:spcBef>
              <a:spcAft>
                <a:spcPts val="1266"/>
              </a:spcAft>
            </a:pPr>
            <a:r>
              <a:rPr lang="cs-CZ" altLang="cs-CZ" sz="4100" b="1" u="sng">
                <a:solidFill>
                  <a:srgbClr val="008000"/>
                </a:solidFill>
                <a:latin typeface="Arial" pitchFamily="34" charset="0"/>
                <a:cs typeface="Arial" pitchFamily="34" charset="0"/>
              </a:rPr>
              <a:t/>
            </a:r>
            <a:br>
              <a:rPr lang="cs-CZ" altLang="cs-CZ" sz="4100" b="1" u="sng">
                <a:solidFill>
                  <a:srgbClr val="008000"/>
                </a:solidFill>
                <a:latin typeface="Arial" pitchFamily="34" charset="0"/>
                <a:cs typeface="Arial" pitchFamily="34" charset="0"/>
              </a:rPr>
            </a:br>
            <a:r>
              <a:rPr lang="cs-CZ" altLang="cs-CZ" sz="3800" b="1" u="sng">
                <a:solidFill>
                  <a:srgbClr val="008000"/>
                </a:solidFill>
                <a:latin typeface="Arial" pitchFamily="34" charset="0"/>
                <a:cs typeface="Arial" pitchFamily="34" charset="0"/>
              </a:rPr>
              <a:t>Nový balíček EK k oběhovému hospodářství</a:t>
            </a:r>
            <a:endParaRPr lang="en-US" altLang="cs-CZ" sz="3800">
              <a:latin typeface="Arial" pitchFamily="34" charset="0"/>
              <a:cs typeface="Arial" pitchFamily="34" charset="0"/>
            </a:endParaRPr>
          </a:p>
        </p:txBody>
      </p:sp>
    </p:spTree>
    <p:extLst>
      <p:ext uri="{BB962C8B-B14F-4D97-AF65-F5344CB8AC3E}">
        <p14:creationId xmlns:p14="http://schemas.microsoft.com/office/powerpoint/2010/main" val="1799036969"/>
      </p:ext>
    </p:extLst>
  </p:cSld>
  <p:clrMapOvr>
    <a:masterClrMapping/>
  </p:clrMapOvr>
  <p:transition spd="slow">
    <p:blinds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978" y="929805"/>
            <a:ext cx="7744271" cy="4482703"/>
          </a:xfrm>
          <a:prstGeom prst="rect">
            <a:avLst/>
          </a:prstGeom>
          <a:noFill/>
          <a:ln>
            <a:noFill/>
          </a:ln>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Lst>
        </p:spPr>
      </p:pic>
      <p:sp>
        <p:nvSpPr>
          <p:cNvPr id="3" name="Rectangle 1"/>
          <p:cNvSpPr txBox="1">
            <a:spLocks noChangeArrowheads="1"/>
          </p:cNvSpPr>
          <p:nvPr/>
        </p:nvSpPr>
        <p:spPr>
          <a:xfrm>
            <a:off x="658564" y="251148"/>
            <a:ext cx="7925098" cy="696516"/>
          </a:xfrm>
          <a:prstGeom prst="rect">
            <a:avLst/>
          </a:prstGeom>
        </p:spPr>
        <p:txBody>
          <a:bodyPr lIns="64288" tIns="32144" rIns="64288" bIns="32144"/>
          <a:lstStyle>
            <a:lvl1pPr algn="ctr" rtl="0" eaLnBrk="0" fontAlgn="base" hangingPunct="0">
              <a:spcBef>
                <a:spcPct val="0"/>
              </a:spcBef>
              <a:spcAft>
                <a:spcPct val="0"/>
              </a:spcAft>
              <a:defRPr sz="8400">
                <a:solidFill>
                  <a:schemeClr val="tx1"/>
                </a:solidFill>
                <a:latin typeface="+mj-lt"/>
                <a:ea typeface="+mj-ea"/>
                <a:cs typeface="+mj-cs"/>
                <a:sym typeface="Verdana Bold"/>
              </a:defRPr>
            </a:lvl1pPr>
            <a:lvl2pPr algn="ctr" rtl="0" eaLnBrk="0" fontAlgn="base" hangingPunct="0">
              <a:spcBef>
                <a:spcPct val="0"/>
              </a:spcBef>
              <a:spcAft>
                <a:spcPct val="0"/>
              </a:spcAft>
              <a:defRPr sz="8400">
                <a:solidFill>
                  <a:schemeClr val="tx1"/>
                </a:solidFill>
                <a:latin typeface="Verdana Bold" charset="0"/>
                <a:sym typeface="Verdana Bold"/>
              </a:defRPr>
            </a:lvl2pPr>
            <a:lvl3pPr algn="ctr" rtl="0" eaLnBrk="0" fontAlgn="base" hangingPunct="0">
              <a:spcBef>
                <a:spcPct val="0"/>
              </a:spcBef>
              <a:spcAft>
                <a:spcPct val="0"/>
              </a:spcAft>
              <a:defRPr sz="8400">
                <a:solidFill>
                  <a:schemeClr val="tx1"/>
                </a:solidFill>
                <a:latin typeface="Verdana Bold" charset="0"/>
                <a:sym typeface="Verdana Bold"/>
              </a:defRPr>
            </a:lvl3pPr>
            <a:lvl4pPr algn="ctr" rtl="0" eaLnBrk="0" fontAlgn="base" hangingPunct="0">
              <a:spcBef>
                <a:spcPct val="0"/>
              </a:spcBef>
              <a:spcAft>
                <a:spcPct val="0"/>
              </a:spcAft>
              <a:defRPr sz="8400">
                <a:solidFill>
                  <a:schemeClr val="tx1"/>
                </a:solidFill>
                <a:latin typeface="Verdana Bold" charset="0"/>
                <a:sym typeface="Verdana Bold"/>
              </a:defRPr>
            </a:lvl4pPr>
            <a:lvl5pPr algn="ctr" rtl="0" eaLnBrk="0" fontAlgn="base" hangingPunct="0">
              <a:spcBef>
                <a:spcPct val="0"/>
              </a:spcBef>
              <a:spcAft>
                <a:spcPct val="0"/>
              </a:spcAft>
              <a:defRPr sz="8400">
                <a:solidFill>
                  <a:schemeClr val="tx1"/>
                </a:solidFill>
                <a:latin typeface="Verdana Bold" charset="0"/>
                <a:sym typeface="Verdana Bold"/>
              </a:defRPr>
            </a:lvl5pPr>
            <a:lvl6pPr marL="457200" algn="ctr" rtl="0" fontAlgn="base">
              <a:spcBef>
                <a:spcPct val="0"/>
              </a:spcBef>
              <a:spcAft>
                <a:spcPct val="0"/>
              </a:spcAft>
              <a:defRPr sz="8400">
                <a:solidFill>
                  <a:schemeClr val="tx1"/>
                </a:solidFill>
                <a:latin typeface="Verdana Bold" charset="0"/>
                <a:sym typeface="Verdana Bold" charset="0"/>
              </a:defRPr>
            </a:lvl6pPr>
            <a:lvl7pPr marL="914400" algn="ctr" rtl="0" fontAlgn="base">
              <a:spcBef>
                <a:spcPct val="0"/>
              </a:spcBef>
              <a:spcAft>
                <a:spcPct val="0"/>
              </a:spcAft>
              <a:defRPr sz="8400">
                <a:solidFill>
                  <a:schemeClr val="tx1"/>
                </a:solidFill>
                <a:latin typeface="Verdana Bold" charset="0"/>
                <a:sym typeface="Verdana Bold" charset="0"/>
              </a:defRPr>
            </a:lvl7pPr>
            <a:lvl8pPr marL="1371600" algn="ctr" rtl="0" fontAlgn="base">
              <a:spcBef>
                <a:spcPct val="0"/>
              </a:spcBef>
              <a:spcAft>
                <a:spcPct val="0"/>
              </a:spcAft>
              <a:defRPr sz="8400">
                <a:solidFill>
                  <a:schemeClr val="tx1"/>
                </a:solidFill>
                <a:latin typeface="Verdana Bold" charset="0"/>
                <a:sym typeface="Verdana Bold" charset="0"/>
              </a:defRPr>
            </a:lvl8pPr>
            <a:lvl9pPr marL="1828800" algn="ctr" rtl="0" fontAlgn="base">
              <a:spcBef>
                <a:spcPct val="0"/>
              </a:spcBef>
              <a:spcAft>
                <a:spcPct val="0"/>
              </a:spcAft>
              <a:defRPr sz="8400">
                <a:solidFill>
                  <a:schemeClr val="tx1"/>
                </a:solidFill>
                <a:latin typeface="Verdana Bold" charset="0"/>
                <a:sym typeface="Verdana Bold" charset="0"/>
              </a:defRPr>
            </a:lvl9pPr>
          </a:lstStyle>
          <a:p>
            <a:pPr eaLnBrk="1" hangingPunct="1">
              <a:defRPr/>
            </a:pPr>
            <a:r>
              <a:rPr lang="cs-CZ" altLang="cs-CZ" sz="3500" b="1" u="sng" kern="0" dirty="0">
                <a:solidFill>
                  <a:srgbClr val="009900"/>
                </a:solidFill>
                <a:latin typeface="Arial" pitchFamily="34" charset="0"/>
              </a:rPr>
              <a:t>Přechod k oběhovému hospodářství</a:t>
            </a:r>
            <a:endParaRPr lang="en-US" altLang="cs-CZ" sz="3500" u="sng" kern="0" dirty="0">
              <a:solidFill>
                <a:srgbClr val="009900"/>
              </a:solidFill>
            </a:endParaRPr>
          </a:p>
        </p:txBody>
      </p:sp>
      <p:sp>
        <p:nvSpPr>
          <p:cNvPr id="4" name="Rectangle 1"/>
          <p:cNvSpPr txBox="1">
            <a:spLocks noChangeArrowheads="1"/>
          </p:cNvSpPr>
          <p:nvPr/>
        </p:nvSpPr>
        <p:spPr>
          <a:xfrm>
            <a:off x="860599" y="5557616"/>
            <a:ext cx="7493124" cy="252264"/>
          </a:xfrm>
          <a:prstGeom prst="rect">
            <a:avLst/>
          </a:prstGeom>
        </p:spPr>
        <p:txBody>
          <a:bodyPr lIns="64288" tIns="32144" rIns="64288" bIns="32144"/>
          <a:lstStyle>
            <a:lvl1pPr algn="ctr" rtl="0" eaLnBrk="0" fontAlgn="base" hangingPunct="0">
              <a:spcBef>
                <a:spcPct val="0"/>
              </a:spcBef>
              <a:spcAft>
                <a:spcPct val="0"/>
              </a:spcAft>
              <a:defRPr sz="8400">
                <a:solidFill>
                  <a:schemeClr val="tx1"/>
                </a:solidFill>
                <a:latin typeface="+mj-lt"/>
                <a:ea typeface="+mj-ea"/>
                <a:cs typeface="+mj-cs"/>
                <a:sym typeface="Verdana Bold"/>
              </a:defRPr>
            </a:lvl1pPr>
            <a:lvl2pPr algn="ctr" rtl="0" eaLnBrk="0" fontAlgn="base" hangingPunct="0">
              <a:spcBef>
                <a:spcPct val="0"/>
              </a:spcBef>
              <a:spcAft>
                <a:spcPct val="0"/>
              </a:spcAft>
              <a:defRPr sz="8400">
                <a:solidFill>
                  <a:schemeClr val="tx1"/>
                </a:solidFill>
                <a:latin typeface="Verdana Bold" charset="0"/>
                <a:sym typeface="Verdana Bold"/>
              </a:defRPr>
            </a:lvl2pPr>
            <a:lvl3pPr algn="ctr" rtl="0" eaLnBrk="0" fontAlgn="base" hangingPunct="0">
              <a:spcBef>
                <a:spcPct val="0"/>
              </a:spcBef>
              <a:spcAft>
                <a:spcPct val="0"/>
              </a:spcAft>
              <a:defRPr sz="8400">
                <a:solidFill>
                  <a:schemeClr val="tx1"/>
                </a:solidFill>
                <a:latin typeface="Verdana Bold" charset="0"/>
                <a:sym typeface="Verdana Bold"/>
              </a:defRPr>
            </a:lvl3pPr>
            <a:lvl4pPr algn="ctr" rtl="0" eaLnBrk="0" fontAlgn="base" hangingPunct="0">
              <a:spcBef>
                <a:spcPct val="0"/>
              </a:spcBef>
              <a:spcAft>
                <a:spcPct val="0"/>
              </a:spcAft>
              <a:defRPr sz="8400">
                <a:solidFill>
                  <a:schemeClr val="tx1"/>
                </a:solidFill>
                <a:latin typeface="Verdana Bold" charset="0"/>
                <a:sym typeface="Verdana Bold"/>
              </a:defRPr>
            </a:lvl4pPr>
            <a:lvl5pPr algn="ctr" rtl="0" eaLnBrk="0" fontAlgn="base" hangingPunct="0">
              <a:spcBef>
                <a:spcPct val="0"/>
              </a:spcBef>
              <a:spcAft>
                <a:spcPct val="0"/>
              </a:spcAft>
              <a:defRPr sz="8400">
                <a:solidFill>
                  <a:schemeClr val="tx1"/>
                </a:solidFill>
                <a:latin typeface="Verdana Bold" charset="0"/>
                <a:sym typeface="Verdana Bold"/>
              </a:defRPr>
            </a:lvl5pPr>
            <a:lvl6pPr marL="457200" algn="ctr" rtl="0" fontAlgn="base">
              <a:spcBef>
                <a:spcPct val="0"/>
              </a:spcBef>
              <a:spcAft>
                <a:spcPct val="0"/>
              </a:spcAft>
              <a:defRPr sz="8400">
                <a:solidFill>
                  <a:schemeClr val="tx1"/>
                </a:solidFill>
                <a:latin typeface="Verdana Bold" charset="0"/>
                <a:sym typeface="Verdana Bold" charset="0"/>
              </a:defRPr>
            </a:lvl6pPr>
            <a:lvl7pPr marL="914400" algn="ctr" rtl="0" fontAlgn="base">
              <a:spcBef>
                <a:spcPct val="0"/>
              </a:spcBef>
              <a:spcAft>
                <a:spcPct val="0"/>
              </a:spcAft>
              <a:defRPr sz="8400">
                <a:solidFill>
                  <a:schemeClr val="tx1"/>
                </a:solidFill>
                <a:latin typeface="Verdana Bold" charset="0"/>
                <a:sym typeface="Verdana Bold" charset="0"/>
              </a:defRPr>
            </a:lvl7pPr>
            <a:lvl8pPr marL="1371600" algn="ctr" rtl="0" fontAlgn="base">
              <a:spcBef>
                <a:spcPct val="0"/>
              </a:spcBef>
              <a:spcAft>
                <a:spcPct val="0"/>
              </a:spcAft>
              <a:defRPr sz="8400">
                <a:solidFill>
                  <a:schemeClr val="tx1"/>
                </a:solidFill>
                <a:latin typeface="Verdana Bold" charset="0"/>
                <a:sym typeface="Verdana Bold" charset="0"/>
              </a:defRPr>
            </a:lvl8pPr>
            <a:lvl9pPr marL="1828800" algn="ctr" rtl="0" fontAlgn="base">
              <a:spcBef>
                <a:spcPct val="0"/>
              </a:spcBef>
              <a:spcAft>
                <a:spcPct val="0"/>
              </a:spcAft>
              <a:defRPr sz="8400">
                <a:solidFill>
                  <a:schemeClr val="tx1"/>
                </a:solidFill>
                <a:latin typeface="Verdana Bold" charset="0"/>
                <a:sym typeface="Verdana Bold" charset="0"/>
              </a:defRPr>
            </a:lvl9pPr>
          </a:lstStyle>
          <a:p>
            <a:pPr eaLnBrk="1" hangingPunct="1">
              <a:lnSpc>
                <a:spcPct val="150000"/>
              </a:lnSpc>
              <a:defRPr/>
            </a:pPr>
            <a:r>
              <a:rPr lang="cs-CZ" altLang="cs-CZ" sz="800" b="1" u="sng" kern="0" dirty="0">
                <a:solidFill>
                  <a:srgbClr val="009900"/>
                </a:solidFill>
                <a:latin typeface="Arial" pitchFamily="34" charset="0"/>
              </a:rPr>
              <a:t>Zdroj: ETC/SCP EC</a:t>
            </a:r>
            <a:endParaRPr lang="en-US" altLang="cs-CZ" sz="800" u="sng" kern="0" dirty="0">
              <a:solidFill>
                <a:srgbClr val="009900"/>
              </a:solidFill>
            </a:endParaRPr>
          </a:p>
        </p:txBody>
      </p:sp>
    </p:spTree>
    <p:extLst>
      <p:ext uri="{BB962C8B-B14F-4D97-AF65-F5344CB8AC3E}">
        <p14:creationId xmlns:p14="http://schemas.microsoft.com/office/powerpoint/2010/main" val="91121939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a:xfrm>
            <a:off x="217662" y="340445"/>
            <a:ext cx="8708678" cy="1062633"/>
          </a:xfrm>
        </p:spPr>
        <p:txBody>
          <a:bodyPr/>
          <a:lstStyle/>
          <a:p>
            <a:r>
              <a:rPr lang="cs-CZ" altLang="cs-CZ" sz="3100" b="1" u="sng">
                <a:solidFill>
                  <a:srgbClr val="008000"/>
                </a:solidFill>
                <a:latin typeface="Arial" pitchFamily="34" charset="0"/>
                <a:cs typeface="Arial" pitchFamily="34" charset="0"/>
              </a:rPr>
              <a:t>Balíček EK k oběhovému hospodářství - 2014 </a:t>
            </a:r>
            <a:br>
              <a:rPr lang="cs-CZ" altLang="cs-CZ" sz="3100" b="1" u="sng">
                <a:solidFill>
                  <a:srgbClr val="008000"/>
                </a:solidFill>
                <a:latin typeface="Arial" pitchFamily="34" charset="0"/>
                <a:cs typeface="Arial" pitchFamily="34" charset="0"/>
              </a:rPr>
            </a:br>
            <a:r>
              <a:rPr lang="cs-CZ" altLang="cs-CZ" sz="3100" b="1" u="sng">
                <a:solidFill>
                  <a:srgbClr val="008000"/>
                </a:solidFill>
                <a:latin typeface="Arial" pitchFamily="34" charset="0"/>
                <a:cs typeface="Arial" pitchFamily="34" charset="0"/>
              </a:rPr>
              <a:t>(</a:t>
            </a:r>
            <a:r>
              <a:rPr lang="cs-CZ" altLang="cs-CZ" sz="3100" b="1" i="1" u="sng">
                <a:solidFill>
                  <a:srgbClr val="008000"/>
                </a:solidFill>
                <a:latin typeface="Arial" pitchFamily="34" charset="0"/>
                <a:cs typeface="Arial" pitchFamily="34" charset="0"/>
              </a:rPr>
              <a:t>Circular Economy Package</a:t>
            </a:r>
            <a:r>
              <a:rPr lang="cs-CZ" altLang="cs-CZ" sz="3100" b="1" u="sng">
                <a:solidFill>
                  <a:srgbClr val="008000"/>
                </a:solidFill>
                <a:latin typeface="Arial" pitchFamily="34" charset="0"/>
                <a:cs typeface="Arial" pitchFamily="34" charset="0"/>
              </a:rPr>
              <a:t>)</a:t>
            </a:r>
          </a:p>
        </p:txBody>
      </p:sp>
      <p:sp>
        <p:nvSpPr>
          <p:cNvPr id="16387" name="Zástupný symbol pro obsah 2"/>
          <p:cNvSpPr>
            <a:spLocks noGrp="1"/>
          </p:cNvSpPr>
          <p:nvPr>
            <p:ph idx="1"/>
          </p:nvPr>
        </p:nvSpPr>
        <p:spPr>
          <a:xfrm>
            <a:off x="217662" y="1758034"/>
            <a:ext cx="8658448" cy="4050729"/>
          </a:xfrm>
        </p:spPr>
        <p:txBody>
          <a:bodyPr/>
          <a:lstStyle/>
          <a:p>
            <a:pPr algn="just">
              <a:spcBef>
                <a:spcPts val="422"/>
              </a:spcBef>
              <a:spcAft>
                <a:spcPts val="422"/>
              </a:spcAft>
              <a:buClr>
                <a:srgbClr val="008000"/>
              </a:buClr>
              <a:buFont typeface="Wingdings" pitchFamily="2" charset="2"/>
              <a:buChar char="ü"/>
            </a:pPr>
            <a:r>
              <a:rPr lang="cs-CZ" altLang="cs-CZ" sz="2200">
                <a:latin typeface="Arial" pitchFamily="34" charset="0"/>
                <a:cs typeface="Arial" pitchFamily="34" charset="0"/>
              </a:rPr>
              <a:t>Směrem k oběhovému hospodářství: Program nulového odpadu pro Evropu - </a:t>
            </a:r>
            <a:r>
              <a:rPr lang="cs-CZ" altLang="cs-CZ" sz="2200" b="1">
                <a:latin typeface="Arial" pitchFamily="34" charset="0"/>
                <a:cs typeface="Arial" pitchFamily="34" charset="0"/>
              </a:rPr>
              <a:t>COM(2014) 398 final</a:t>
            </a:r>
            <a:r>
              <a:rPr lang="cs-CZ" altLang="cs-CZ" sz="2200">
                <a:latin typeface="Arial" pitchFamily="34" charset="0"/>
                <a:cs typeface="Arial" pitchFamily="34" charset="0"/>
              </a:rPr>
              <a:t>.</a:t>
            </a:r>
          </a:p>
          <a:p>
            <a:pPr algn="just">
              <a:spcBef>
                <a:spcPts val="422"/>
              </a:spcBef>
              <a:spcAft>
                <a:spcPts val="422"/>
              </a:spcAft>
              <a:buClr>
                <a:srgbClr val="008000"/>
              </a:buClr>
              <a:buFont typeface="Wingdings" pitchFamily="2" charset="2"/>
              <a:buChar char="ü"/>
            </a:pPr>
            <a:r>
              <a:rPr lang="cs-CZ" altLang="cs-CZ" sz="2200">
                <a:latin typeface="Arial" pitchFamily="34" charset="0"/>
                <a:cs typeface="Arial" pitchFamily="34" charset="0"/>
              </a:rPr>
              <a:t>Návrh legislativních změn 6 směrnic z oblasti odpadů a obalů - - </a:t>
            </a:r>
            <a:r>
              <a:rPr lang="cs-CZ" altLang="cs-CZ" sz="2200" b="1">
                <a:latin typeface="Arial" pitchFamily="34" charset="0"/>
                <a:cs typeface="Arial" pitchFamily="34" charset="0"/>
              </a:rPr>
              <a:t>COM(2014) 397 final</a:t>
            </a:r>
            <a:r>
              <a:rPr lang="cs-CZ" altLang="cs-CZ" sz="2200">
                <a:latin typeface="Arial" pitchFamily="34" charset="0"/>
                <a:cs typeface="Arial" pitchFamily="34" charset="0"/>
              </a:rPr>
              <a:t>.</a:t>
            </a:r>
          </a:p>
          <a:p>
            <a:pPr algn="just">
              <a:spcBef>
                <a:spcPts val="422"/>
              </a:spcBef>
              <a:spcAft>
                <a:spcPts val="422"/>
              </a:spcAft>
              <a:buClr>
                <a:srgbClr val="008000"/>
              </a:buClr>
              <a:buFont typeface="Wingdings" pitchFamily="2" charset="2"/>
              <a:buChar char="ü"/>
            </a:pPr>
            <a:r>
              <a:rPr lang="cs-CZ" altLang="cs-CZ" sz="2200">
                <a:latin typeface="Arial" pitchFamily="34" charset="0"/>
                <a:cs typeface="Arial" pitchFamily="34" charset="0"/>
              </a:rPr>
              <a:t>Sdělení i legislativní návrh předloženy EK v červenci 2014. </a:t>
            </a:r>
          </a:p>
          <a:p>
            <a:pPr algn="just">
              <a:spcBef>
                <a:spcPts val="422"/>
              </a:spcBef>
              <a:spcAft>
                <a:spcPts val="422"/>
              </a:spcAft>
              <a:buClr>
                <a:srgbClr val="008000"/>
              </a:buClr>
              <a:buFont typeface="Wingdings" pitchFamily="2" charset="2"/>
              <a:buChar char="ü"/>
            </a:pPr>
            <a:r>
              <a:rPr lang="cs-CZ" altLang="cs-CZ" sz="2200" b="1" u="sng">
                <a:latin typeface="Arial" pitchFamily="34" charset="0"/>
                <a:cs typeface="Arial" pitchFamily="34" charset="0"/>
              </a:rPr>
              <a:t>V únoru 2015 novou EK stažen</a:t>
            </a:r>
            <a:r>
              <a:rPr lang="cs-CZ" altLang="cs-CZ" sz="2200">
                <a:latin typeface="Arial" pitchFamily="34" charset="0"/>
                <a:cs typeface="Arial" pitchFamily="34" charset="0"/>
              </a:rPr>
              <a:t> – odůvodnění: nebylo by možné dosáhnout dohody s členskými zeměmi. </a:t>
            </a:r>
          </a:p>
          <a:p>
            <a:pPr algn="just">
              <a:spcBef>
                <a:spcPts val="422"/>
              </a:spcBef>
              <a:spcAft>
                <a:spcPts val="422"/>
              </a:spcAft>
              <a:buClr>
                <a:srgbClr val="008000"/>
              </a:buClr>
              <a:buFont typeface="Wingdings" pitchFamily="2" charset="2"/>
              <a:buChar char="ü"/>
            </a:pPr>
            <a:r>
              <a:rPr lang="cs-CZ" altLang="cs-CZ" sz="2200">
                <a:latin typeface="Arial" pitchFamily="34" charset="0"/>
                <a:cs typeface="Arial" pitchFamily="34" charset="0"/>
              </a:rPr>
              <a:t>ČR – obecná podpora sdělení a legislativních návrhů. Výhrady ke stanoveným cílům (recyklace komunálního odpadu, recyklace obalů a další).</a:t>
            </a:r>
          </a:p>
        </p:txBody>
      </p:sp>
    </p:spTree>
    <p:extLst>
      <p:ext uri="{BB962C8B-B14F-4D97-AF65-F5344CB8AC3E}">
        <p14:creationId xmlns:p14="http://schemas.microsoft.com/office/powerpoint/2010/main" val="2401379006"/>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a:xfrm>
            <a:off x="876227" y="290215"/>
            <a:ext cx="7358063" cy="962174"/>
          </a:xfrm>
        </p:spPr>
        <p:txBody>
          <a:bodyPr/>
          <a:lstStyle/>
          <a:p>
            <a:pPr>
              <a:defRPr/>
            </a:pPr>
            <a:r>
              <a:rPr lang="cs-CZ" altLang="cs-CZ" sz="3400" b="1" u="sng" dirty="0">
                <a:solidFill>
                  <a:srgbClr val="008000"/>
                </a:solidFill>
                <a:latin typeface="+mn-lt"/>
              </a:rPr>
              <a:t>OBSAH BALÍČKU - 2015</a:t>
            </a:r>
            <a:br>
              <a:rPr lang="cs-CZ" altLang="cs-CZ" sz="3400" b="1" u="sng" dirty="0">
                <a:solidFill>
                  <a:srgbClr val="008000"/>
                </a:solidFill>
                <a:latin typeface="+mn-lt"/>
              </a:rPr>
            </a:br>
            <a:r>
              <a:rPr lang="cs-CZ" altLang="cs-CZ" sz="3400" b="1" dirty="0">
                <a:solidFill>
                  <a:srgbClr val="008000"/>
                </a:solidFill>
                <a:latin typeface="+mn-lt"/>
              </a:rPr>
              <a:t>(</a:t>
            </a:r>
            <a:r>
              <a:rPr lang="cs-CZ" altLang="cs-CZ" sz="3400" b="1" i="1" dirty="0" err="1">
                <a:solidFill>
                  <a:srgbClr val="008000"/>
                </a:solidFill>
                <a:latin typeface="+mn-lt"/>
              </a:rPr>
              <a:t>Circular</a:t>
            </a:r>
            <a:r>
              <a:rPr lang="cs-CZ" altLang="cs-CZ" sz="3400" b="1" i="1" dirty="0">
                <a:solidFill>
                  <a:srgbClr val="008000"/>
                </a:solidFill>
                <a:latin typeface="+mn-lt"/>
              </a:rPr>
              <a:t> </a:t>
            </a:r>
            <a:r>
              <a:rPr lang="cs-CZ" altLang="cs-CZ" sz="3400" b="1" i="1" dirty="0" err="1">
                <a:solidFill>
                  <a:srgbClr val="008000"/>
                </a:solidFill>
                <a:latin typeface="+mn-lt"/>
              </a:rPr>
              <a:t>Economy</a:t>
            </a:r>
            <a:r>
              <a:rPr lang="cs-CZ" altLang="cs-CZ" sz="3400" b="1" i="1" dirty="0">
                <a:solidFill>
                  <a:srgbClr val="008000"/>
                </a:solidFill>
                <a:latin typeface="+mn-lt"/>
              </a:rPr>
              <a:t> </a:t>
            </a:r>
            <a:r>
              <a:rPr lang="cs-CZ" altLang="cs-CZ" sz="3400" b="1" i="1" dirty="0" err="1">
                <a:solidFill>
                  <a:srgbClr val="008000"/>
                </a:solidFill>
                <a:latin typeface="+mn-lt"/>
              </a:rPr>
              <a:t>Package</a:t>
            </a:r>
            <a:r>
              <a:rPr lang="cs-CZ" altLang="cs-CZ" sz="3400" b="1" dirty="0">
                <a:solidFill>
                  <a:srgbClr val="008000"/>
                </a:solidFill>
                <a:latin typeface="+mn-lt"/>
              </a:rPr>
              <a:t>)</a:t>
            </a:r>
          </a:p>
        </p:txBody>
      </p:sp>
      <p:sp>
        <p:nvSpPr>
          <p:cNvPr id="17411" name="Zástupný symbol pro obsah 2"/>
          <p:cNvSpPr>
            <a:spLocks noGrp="1"/>
          </p:cNvSpPr>
          <p:nvPr>
            <p:ph idx="1"/>
          </p:nvPr>
        </p:nvSpPr>
        <p:spPr>
          <a:xfrm>
            <a:off x="319238" y="1352848"/>
            <a:ext cx="8556873" cy="4000500"/>
          </a:xfrm>
        </p:spPr>
        <p:txBody>
          <a:bodyPr/>
          <a:lstStyle/>
          <a:p>
            <a:pPr algn="l">
              <a:spcBef>
                <a:spcPts val="844"/>
              </a:spcBef>
              <a:spcAft>
                <a:spcPts val="844"/>
              </a:spcAft>
              <a:buClr>
                <a:srgbClr val="008000"/>
              </a:buClr>
              <a:buFont typeface="Wingdings" pitchFamily="2" charset="2"/>
              <a:buChar char="ü"/>
            </a:pPr>
            <a:r>
              <a:rPr lang="cs-CZ" altLang="cs-CZ" sz="1700" b="1">
                <a:latin typeface="Arial" pitchFamily="34" charset="0"/>
                <a:cs typeface="Arial" pitchFamily="34" charset="0"/>
              </a:rPr>
              <a:t>Sdělení Evropské komise „Closing the loop – An EU action plan for the Circular Economy“</a:t>
            </a:r>
          </a:p>
          <a:p>
            <a:pPr algn="l">
              <a:spcBef>
                <a:spcPts val="844"/>
              </a:spcBef>
              <a:spcAft>
                <a:spcPts val="844"/>
              </a:spcAft>
              <a:buClr>
                <a:srgbClr val="008000"/>
              </a:buClr>
              <a:buFont typeface="Wingdings" pitchFamily="2" charset="2"/>
              <a:buChar char="ü"/>
            </a:pPr>
            <a:r>
              <a:rPr lang="cs-CZ" altLang="cs-CZ" sz="1700" b="1">
                <a:latin typeface="Arial" pitchFamily="34" charset="0"/>
                <a:cs typeface="Arial" pitchFamily="34" charset="0"/>
              </a:rPr>
              <a:t>Směrnice Evropského parlamentu a Rady, kterou se mění směrnice 2008/98/ES o odpadech </a:t>
            </a:r>
          </a:p>
          <a:p>
            <a:pPr algn="l">
              <a:spcBef>
                <a:spcPts val="844"/>
              </a:spcBef>
              <a:spcAft>
                <a:spcPts val="844"/>
              </a:spcAft>
              <a:buClr>
                <a:srgbClr val="008000"/>
              </a:buClr>
              <a:buFont typeface="Wingdings" pitchFamily="2" charset="2"/>
              <a:buChar char="ü"/>
            </a:pPr>
            <a:r>
              <a:rPr lang="cs-CZ" altLang="cs-CZ" sz="1700" b="1">
                <a:latin typeface="Arial" pitchFamily="34" charset="0"/>
                <a:cs typeface="Arial" pitchFamily="34" charset="0"/>
              </a:rPr>
              <a:t>Směrnice Evropského parlamentu a Rady, kterou se mění směrnice 94/62/ES o obalech a obalových odpadech </a:t>
            </a:r>
          </a:p>
          <a:p>
            <a:pPr algn="l">
              <a:spcBef>
                <a:spcPts val="844"/>
              </a:spcBef>
              <a:spcAft>
                <a:spcPts val="844"/>
              </a:spcAft>
              <a:buClr>
                <a:srgbClr val="008000"/>
              </a:buClr>
              <a:buFont typeface="Wingdings" pitchFamily="2" charset="2"/>
              <a:buChar char="ü"/>
            </a:pPr>
            <a:r>
              <a:rPr lang="cs-CZ" altLang="cs-CZ" sz="1700" b="1">
                <a:latin typeface="Arial" pitchFamily="34" charset="0"/>
                <a:cs typeface="Arial" pitchFamily="34" charset="0"/>
              </a:rPr>
              <a:t>Směrnice Evropského parlamentu a Rady, kterou se mění směrnice 1999/31/ES o skládkách odpadů </a:t>
            </a:r>
          </a:p>
          <a:p>
            <a:pPr algn="l">
              <a:spcBef>
                <a:spcPts val="844"/>
              </a:spcBef>
              <a:spcAft>
                <a:spcPts val="844"/>
              </a:spcAft>
              <a:buClr>
                <a:srgbClr val="008000"/>
              </a:buClr>
              <a:buFont typeface="Wingdings" pitchFamily="2" charset="2"/>
              <a:buChar char="ü"/>
            </a:pPr>
            <a:r>
              <a:rPr lang="cs-CZ" altLang="cs-CZ" sz="1700" b="1">
                <a:latin typeface="Arial" pitchFamily="34" charset="0"/>
                <a:cs typeface="Arial" pitchFamily="34" charset="0"/>
              </a:rPr>
              <a:t>Směrnice Evropského parlamentu a Rady, kterou se mění směrnice 2000/53/ES o vozidlech s ukončenou životností, směrnice 2006/66/ES o bateriích a akumulátorech a odpadních bateriích a akumulátorech a směrnice 2012/19/EU o odpadních elektrických a elektronických zařízeních</a:t>
            </a:r>
          </a:p>
        </p:txBody>
      </p:sp>
    </p:spTree>
    <p:extLst>
      <p:ext uri="{BB962C8B-B14F-4D97-AF65-F5344CB8AC3E}">
        <p14:creationId xmlns:p14="http://schemas.microsoft.com/office/powerpoint/2010/main" val="3294155406"/>
      </p:ext>
    </p:extLst>
  </p:cSld>
  <p:clrMapOvr>
    <a:masterClrMapping/>
  </p:clrMapOvr>
  <p:transition spd="slow">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Program</a:t>
            </a:r>
            <a:endParaRPr lang="cs-CZ" dirty="0">
              <a:solidFill>
                <a:schemeClr val="accent1"/>
              </a:solidFill>
            </a:endParaRPr>
          </a:p>
        </p:txBody>
      </p:sp>
      <p:sp>
        <p:nvSpPr>
          <p:cNvPr id="3" name="Zástupný symbol pro obsah 2"/>
          <p:cNvSpPr>
            <a:spLocks noGrp="1"/>
          </p:cNvSpPr>
          <p:nvPr>
            <p:ph idx="1"/>
          </p:nvPr>
        </p:nvSpPr>
        <p:spPr>
          <a:xfrm>
            <a:off x="457200" y="1988840"/>
            <a:ext cx="8229600" cy="4137323"/>
          </a:xfrm>
        </p:spPr>
        <p:txBody>
          <a:bodyPr>
            <a:normAutofit/>
          </a:bodyPr>
          <a:lstStyle/>
          <a:p>
            <a:r>
              <a:rPr lang="cs-CZ" sz="2000" dirty="0" smtClean="0"/>
              <a:t>Zahájení </a:t>
            </a:r>
          </a:p>
          <a:p>
            <a:r>
              <a:rPr lang="cs-CZ" sz="2000" dirty="0" smtClean="0"/>
              <a:t>Legislativa MŽP a pozice ČR k oběhovému hospodářství – CEP           JM</a:t>
            </a:r>
          </a:p>
          <a:p>
            <a:r>
              <a:rPr lang="cs-CZ" sz="2000" dirty="0"/>
              <a:t>Připravovaná legislativa  </a:t>
            </a:r>
            <a:r>
              <a:rPr lang="cs-CZ" sz="2000" dirty="0" smtClean="0"/>
              <a:t>EU CEP                  pozice EXPRA		ZK</a:t>
            </a:r>
          </a:p>
          <a:p>
            <a:r>
              <a:rPr lang="cs-CZ" sz="2000" dirty="0" smtClean="0"/>
              <a:t>Pozice EUROPEN k oběhovému hospodářství – CEP               	HZ</a:t>
            </a:r>
          </a:p>
          <a:p>
            <a:r>
              <a:rPr lang="cs-CZ" sz="2000" dirty="0" smtClean="0"/>
              <a:t>Zpráva o činnosti za uplynulé období 2014 - 15			JB</a:t>
            </a:r>
          </a:p>
          <a:p>
            <a:r>
              <a:rPr lang="cs-CZ" sz="2000" dirty="0" smtClean="0"/>
              <a:t>Schválení změny stanov podle nového OZ</a:t>
            </a:r>
          </a:p>
          <a:p>
            <a:r>
              <a:rPr lang="cs-CZ" sz="2000" dirty="0" smtClean="0"/>
              <a:t>Volba předsednictva						</a:t>
            </a:r>
          </a:p>
          <a:p>
            <a:r>
              <a:rPr lang="cs-CZ" sz="2000" dirty="0" smtClean="0"/>
              <a:t>Plán činnosti CICPEN 2016					JB</a:t>
            </a:r>
          </a:p>
          <a:p>
            <a:r>
              <a:rPr lang="cs-CZ" sz="2000" dirty="0" smtClean="0"/>
              <a:t>Návrh rozpočtu </a:t>
            </a:r>
            <a:r>
              <a:rPr lang="cs-CZ" sz="2000" smtClean="0"/>
              <a:t>CICPEN 2016 </a:t>
            </a:r>
            <a:r>
              <a:rPr lang="cs-CZ" sz="2000" dirty="0" smtClean="0"/>
              <a:t>					JB</a:t>
            </a:r>
          </a:p>
          <a:p>
            <a:r>
              <a:rPr lang="cs-CZ" sz="2000" dirty="0" smtClean="0"/>
              <a:t>Různé</a:t>
            </a:r>
          </a:p>
          <a:p>
            <a:endParaRPr lang="cs-CZ" sz="2000" dirty="0"/>
          </a:p>
        </p:txBody>
      </p:sp>
      <p:sp>
        <p:nvSpPr>
          <p:cNvPr id="5" name="Zástupný symbol pro číslo snímku 4"/>
          <p:cNvSpPr>
            <a:spLocks noGrp="1"/>
          </p:cNvSpPr>
          <p:nvPr>
            <p:ph type="sldNum" sz="quarter" idx="12"/>
          </p:nvPr>
        </p:nvSpPr>
        <p:spPr/>
        <p:txBody>
          <a:bodyPr/>
          <a:lstStyle/>
          <a:p>
            <a:fld id="{3F217CD6-7C16-49EB-BD84-4E04F2158596}" type="slidenum">
              <a:rPr lang="cs-CZ" smtClean="0"/>
              <a:pPr/>
              <a:t>2</a:t>
            </a:fld>
            <a:endParaRPr lang="cs-CZ"/>
          </a:p>
        </p:txBody>
      </p:sp>
      <p:pic>
        <p:nvPicPr>
          <p:cNvPr id="2050" name="Picture 2" descr="C:\Users\czzmitkovah\Pictures\logo.gif"/>
          <p:cNvPicPr>
            <a:picLocks noChangeAspect="1" noChangeArrowheads="1"/>
          </p:cNvPicPr>
          <p:nvPr/>
        </p:nvPicPr>
        <p:blipFill>
          <a:blip r:embed="rId2" cstate="print"/>
          <a:srcRect/>
          <a:stretch>
            <a:fillRect/>
          </a:stretch>
        </p:blipFill>
        <p:spPr bwMode="auto">
          <a:xfrm>
            <a:off x="8028384" y="5877272"/>
            <a:ext cx="571500" cy="571500"/>
          </a:xfrm>
          <a:prstGeom prst="rect">
            <a:avLst/>
          </a:prstGeom>
          <a:noFill/>
        </p:spPr>
      </p:pic>
    </p:spTree>
    <p:extLst>
      <p:ext uri="{BB962C8B-B14F-4D97-AF65-F5344CB8AC3E}">
        <p14:creationId xmlns:p14="http://schemas.microsoft.com/office/powerpoint/2010/main" val="10226440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a:xfrm>
            <a:off x="167433" y="290215"/>
            <a:ext cx="8708678" cy="455414"/>
          </a:xfrm>
        </p:spPr>
        <p:txBody>
          <a:bodyPr/>
          <a:lstStyle/>
          <a:p>
            <a:r>
              <a:rPr lang="cs-CZ" altLang="cs-CZ" sz="3100" b="1" u="sng">
                <a:solidFill>
                  <a:srgbClr val="008000"/>
                </a:solidFill>
                <a:latin typeface="Arial" pitchFamily="34" charset="0"/>
                <a:cs typeface="Arial" pitchFamily="34" charset="0"/>
              </a:rPr>
              <a:t/>
            </a:r>
            <a:br>
              <a:rPr lang="cs-CZ" altLang="cs-CZ" sz="3100" b="1" u="sng">
                <a:solidFill>
                  <a:srgbClr val="008000"/>
                </a:solidFill>
                <a:latin typeface="Arial" pitchFamily="34" charset="0"/>
                <a:cs typeface="Arial" pitchFamily="34" charset="0"/>
              </a:rPr>
            </a:br>
            <a:r>
              <a:rPr lang="cs-CZ" altLang="cs-CZ" sz="3100" b="1" u="sng">
                <a:solidFill>
                  <a:srgbClr val="008000"/>
                </a:solidFill>
                <a:latin typeface="Arial" pitchFamily="34" charset="0"/>
                <a:cs typeface="Arial" pitchFamily="34" charset="0"/>
              </a:rPr>
              <a:t/>
            </a:r>
            <a:br>
              <a:rPr lang="cs-CZ" altLang="cs-CZ" sz="3100" b="1" u="sng">
                <a:solidFill>
                  <a:srgbClr val="008000"/>
                </a:solidFill>
                <a:latin typeface="Arial" pitchFamily="34" charset="0"/>
                <a:cs typeface="Arial" pitchFamily="34" charset="0"/>
              </a:rPr>
            </a:br>
            <a:r>
              <a:rPr lang="cs-CZ" altLang="cs-CZ" sz="3100" b="1" u="sng">
                <a:solidFill>
                  <a:srgbClr val="008000"/>
                </a:solidFill>
                <a:latin typeface="Arial" pitchFamily="34" charset="0"/>
                <a:cs typeface="Arial" pitchFamily="34" charset="0"/>
              </a:rPr>
              <a:t>Sdělení – klíčové elementy</a:t>
            </a:r>
          </a:p>
        </p:txBody>
      </p:sp>
      <p:sp>
        <p:nvSpPr>
          <p:cNvPr id="18435" name="Zástupný symbol pro obsah 2"/>
          <p:cNvSpPr>
            <a:spLocks noGrp="1"/>
          </p:cNvSpPr>
          <p:nvPr>
            <p:ph idx="1"/>
          </p:nvPr>
        </p:nvSpPr>
        <p:spPr>
          <a:xfrm>
            <a:off x="420813" y="897434"/>
            <a:ext cx="8354839" cy="4252764"/>
          </a:xfrm>
        </p:spPr>
        <p:txBody>
          <a:bodyPr/>
          <a:lstStyle/>
          <a:p>
            <a:pPr algn="just">
              <a:spcBef>
                <a:spcPts val="422"/>
              </a:spcBef>
              <a:spcAft>
                <a:spcPts val="422"/>
              </a:spcAft>
              <a:buClr>
                <a:srgbClr val="008000"/>
              </a:buClr>
              <a:buFont typeface="Wingdings" pitchFamily="2" charset="2"/>
              <a:buChar char="ü"/>
            </a:pPr>
            <a:r>
              <a:rPr lang="cs-CZ" altLang="cs-CZ" sz="2200"/>
              <a:t>Výroba.</a:t>
            </a:r>
          </a:p>
          <a:p>
            <a:pPr algn="just">
              <a:spcBef>
                <a:spcPts val="422"/>
              </a:spcBef>
              <a:spcAft>
                <a:spcPts val="422"/>
              </a:spcAft>
              <a:buClr>
                <a:srgbClr val="008000"/>
              </a:buClr>
              <a:buFont typeface="Wingdings" pitchFamily="2" charset="2"/>
              <a:buChar char="ü"/>
            </a:pPr>
            <a:r>
              <a:rPr lang="cs-CZ" altLang="cs-CZ" sz="2200"/>
              <a:t>Design výrobků (ekodesign), opravitelnost výrobků.</a:t>
            </a:r>
          </a:p>
          <a:p>
            <a:pPr algn="just">
              <a:spcBef>
                <a:spcPts val="422"/>
              </a:spcBef>
              <a:spcAft>
                <a:spcPts val="422"/>
              </a:spcAft>
              <a:buClr>
                <a:srgbClr val="008000"/>
              </a:buClr>
              <a:buFont typeface="Wingdings" pitchFamily="2" charset="2"/>
              <a:buChar char="ü"/>
            </a:pPr>
            <a:r>
              <a:rPr lang="cs-CZ" altLang="cs-CZ" sz="2200"/>
              <a:t>Spotřeba</a:t>
            </a:r>
          </a:p>
          <a:p>
            <a:pPr algn="just">
              <a:spcBef>
                <a:spcPts val="422"/>
              </a:spcBef>
              <a:spcAft>
                <a:spcPts val="422"/>
              </a:spcAft>
              <a:buClr>
                <a:srgbClr val="008000"/>
              </a:buClr>
              <a:buFont typeface="Wingdings" pitchFamily="2" charset="2"/>
              <a:buChar char="ü"/>
            </a:pPr>
            <a:r>
              <a:rPr lang="cs-CZ" altLang="cs-CZ" sz="2200"/>
              <a:t>Odpadové hospodářství.</a:t>
            </a:r>
          </a:p>
          <a:p>
            <a:pPr algn="just">
              <a:spcBef>
                <a:spcPts val="422"/>
              </a:spcBef>
              <a:spcAft>
                <a:spcPts val="422"/>
              </a:spcAft>
              <a:buClr>
                <a:srgbClr val="008000"/>
              </a:buClr>
              <a:buFont typeface="Wingdings" pitchFamily="2" charset="2"/>
              <a:buChar char="ü"/>
            </a:pPr>
            <a:r>
              <a:rPr lang="cs-CZ" altLang="cs-CZ" sz="2200"/>
              <a:t>Trh s druhotnými surovinami.</a:t>
            </a:r>
          </a:p>
          <a:p>
            <a:pPr algn="just">
              <a:spcBef>
                <a:spcPts val="422"/>
              </a:spcBef>
              <a:spcAft>
                <a:spcPts val="422"/>
              </a:spcAft>
              <a:buClr>
                <a:srgbClr val="008000"/>
              </a:buClr>
              <a:buFont typeface="Wingdings" pitchFamily="2" charset="2"/>
              <a:buChar char="ü"/>
            </a:pPr>
            <a:r>
              <a:rPr lang="cs-CZ" altLang="cs-CZ" sz="2200"/>
              <a:t>Prioritní oblasti (plasty, potravinový odpad, stavební a demoliční odpad, kritické suroviny, biomasa a bioprodukty).</a:t>
            </a:r>
          </a:p>
          <a:p>
            <a:pPr algn="just">
              <a:spcBef>
                <a:spcPts val="422"/>
              </a:spcBef>
              <a:spcAft>
                <a:spcPts val="422"/>
              </a:spcAft>
              <a:buClr>
                <a:srgbClr val="008000"/>
              </a:buClr>
              <a:buFont typeface="Wingdings" pitchFamily="2" charset="2"/>
              <a:buChar char="ü"/>
            </a:pPr>
            <a:r>
              <a:rPr lang="cs-CZ" altLang="cs-CZ" sz="2200"/>
              <a:t>Inovace a investice</a:t>
            </a:r>
          </a:p>
          <a:p>
            <a:pPr algn="just">
              <a:spcBef>
                <a:spcPts val="422"/>
              </a:spcBef>
              <a:spcAft>
                <a:spcPts val="422"/>
              </a:spcAft>
              <a:buClr>
                <a:srgbClr val="008000"/>
              </a:buClr>
              <a:buFont typeface="Wingdings" pitchFamily="2" charset="2"/>
              <a:buChar char="ü"/>
            </a:pPr>
            <a:r>
              <a:rPr lang="cs-CZ" altLang="cs-CZ" sz="2200"/>
              <a:t>Monitoring oběhového hospodářství a indikátory.</a:t>
            </a:r>
          </a:p>
          <a:p>
            <a:pPr algn="just">
              <a:spcBef>
                <a:spcPts val="422"/>
              </a:spcBef>
              <a:spcAft>
                <a:spcPts val="422"/>
              </a:spcAft>
              <a:buClr>
                <a:srgbClr val="008000"/>
              </a:buClr>
              <a:buFont typeface="Wingdings" pitchFamily="2" charset="2"/>
              <a:buChar char="ü"/>
            </a:pPr>
            <a:endParaRPr lang="cs-CZ" altLang="cs-CZ" sz="2200"/>
          </a:p>
        </p:txBody>
      </p:sp>
    </p:spTree>
    <p:extLst>
      <p:ext uri="{BB962C8B-B14F-4D97-AF65-F5344CB8AC3E}">
        <p14:creationId xmlns:p14="http://schemas.microsoft.com/office/powerpoint/2010/main" val="369801984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obsah 2"/>
          <p:cNvSpPr>
            <a:spLocks noGrp="1"/>
          </p:cNvSpPr>
          <p:nvPr>
            <p:ph idx="1"/>
          </p:nvPr>
        </p:nvSpPr>
        <p:spPr>
          <a:xfrm>
            <a:off x="308074" y="897434"/>
            <a:ext cx="8354839" cy="3797350"/>
          </a:xfrm>
        </p:spPr>
        <p:txBody>
          <a:bodyPr/>
          <a:lstStyle/>
          <a:p>
            <a:pPr algn="just">
              <a:spcBef>
                <a:spcPts val="422"/>
              </a:spcBef>
              <a:spcAft>
                <a:spcPts val="422"/>
              </a:spcAft>
              <a:buClr>
                <a:srgbClr val="008000"/>
              </a:buClr>
              <a:buFont typeface="Wingdings" pitchFamily="2" charset="2"/>
              <a:buChar char="ü"/>
              <a:defRPr/>
            </a:pPr>
            <a:r>
              <a:rPr lang="cs-CZ" altLang="cs-CZ" sz="2200" dirty="0">
                <a:latin typeface="Arial" pitchFamily="34" charset="0"/>
                <a:cs typeface="Arial" pitchFamily="34" charset="0"/>
              </a:rPr>
              <a:t>V legislativních návrzích EK prosazuje změny směrnic v oblasti:</a:t>
            </a:r>
          </a:p>
          <a:p>
            <a:pPr lvl="1" algn="just">
              <a:spcBef>
                <a:spcPts val="422"/>
              </a:spcBef>
              <a:spcAft>
                <a:spcPts val="422"/>
              </a:spcAft>
              <a:buClr>
                <a:srgbClr val="008000"/>
              </a:buClr>
              <a:buFont typeface="Wingdings" pitchFamily="2" charset="2"/>
              <a:buChar char="ü"/>
              <a:defRPr/>
            </a:pPr>
            <a:r>
              <a:rPr lang="cs-CZ" altLang="cs-CZ" sz="2200" dirty="0">
                <a:latin typeface="Arial" pitchFamily="34" charset="0"/>
                <a:cs typeface="Arial" pitchFamily="34" charset="0"/>
              </a:rPr>
              <a:t>odpadů, </a:t>
            </a:r>
          </a:p>
          <a:p>
            <a:pPr lvl="1" algn="just">
              <a:spcBef>
                <a:spcPts val="422"/>
              </a:spcBef>
              <a:spcAft>
                <a:spcPts val="422"/>
              </a:spcAft>
              <a:buClr>
                <a:srgbClr val="008000"/>
              </a:buClr>
              <a:buFont typeface="Wingdings" pitchFamily="2" charset="2"/>
              <a:buChar char="ü"/>
              <a:defRPr/>
            </a:pPr>
            <a:r>
              <a:rPr lang="cs-CZ" altLang="cs-CZ" sz="2200" dirty="0">
                <a:latin typeface="Arial" pitchFamily="34" charset="0"/>
                <a:cs typeface="Arial" pitchFamily="34" charset="0"/>
              </a:rPr>
              <a:t>obalů,</a:t>
            </a:r>
          </a:p>
          <a:p>
            <a:pPr lvl="1" algn="just">
              <a:spcBef>
                <a:spcPts val="422"/>
              </a:spcBef>
              <a:spcAft>
                <a:spcPts val="422"/>
              </a:spcAft>
              <a:buClr>
                <a:srgbClr val="008000"/>
              </a:buClr>
              <a:buFont typeface="Wingdings" pitchFamily="2" charset="2"/>
              <a:buChar char="ü"/>
              <a:defRPr/>
            </a:pPr>
            <a:r>
              <a:rPr lang="cs-CZ" altLang="cs-CZ" sz="2200" dirty="0">
                <a:latin typeface="Arial" pitchFamily="34" charset="0"/>
                <a:cs typeface="Arial" pitchFamily="34" charset="0"/>
              </a:rPr>
              <a:t>autovraků,</a:t>
            </a:r>
          </a:p>
          <a:p>
            <a:pPr lvl="1" algn="just">
              <a:spcBef>
                <a:spcPts val="422"/>
              </a:spcBef>
              <a:spcAft>
                <a:spcPts val="422"/>
              </a:spcAft>
              <a:buClr>
                <a:srgbClr val="008000"/>
              </a:buClr>
              <a:buFont typeface="Wingdings" pitchFamily="2" charset="2"/>
              <a:buChar char="ü"/>
              <a:defRPr/>
            </a:pPr>
            <a:r>
              <a:rPr lang="cs-CZ" altLang="cs-CZ" sz="2200" dirty="0">
                <a:latin typeface="Arial" pitchFamily="34" charset="0"/>
                <a:cs typeface="Arial" pitchFamily="34" charset="0"/>
              </a:rPr>
              <a:t>baterií a akumulátorů,</a:t>
            </a:r>
          </a:p>
          <a:p>
            <a:pPr lvl="1" algn="just">
              <a:spcBef>
                <a:spcPts val="422"/>
              </a:spcBef>
              <a:spcAft>
                <a:spcPts val="422"/>
              </a:spcAft>
              <a:buClr>
                <a:srgbClr val="008000"/>
              </a:buClr>
              <a:buFont typeface="Wingdings" pitchFamily="2" charset="2"/>
              <a:buChar char="ü"/>
              <a:defRPr/>
            </a:pPr>
            <a:r>
              <a:rPr lang="cs-CZ" altLang="cs-CZ" sz="2200" dirty="0">
                <a:latin typeface="Arial" pitchFamily="34" charset="0"/>
                <a:cs typeface="Arial" pitchFamily="34" charset="0"/>
              </a:rPr>
              <a:t>WEEE,</a:t>
            </a:r>
          </a:p>
          <a:p>
            <a:pPr lvl="1" algn="just">
              <a:spcBef>
                <a:spcPts val="422"/>
              </a:spcBef>
              <a:spcAft>
                <a:spcPts val="422"/>
              </a:spcAft>
              <a:buClr>
                <a:srgbClr val="008000"/>
              </a:buClr>
              <a:buFont typeface="Wingdings" pitchFamily="2" charset="2"/>
              <a:buChar char="ü"/>
              <a:defRPr/>
            </a:pPr>
            <a:r>
              <a:rPr lang="cs-CZ" altLang="cs-CZ" sz="2200" dirty="0">
                <a:latin typeface="Arial" pitchFamily="34" charset="0"/>
                <a:cs typeface="Arial" pitchFamily="34" charset="0"/>
              </a:rPr>
              <a:t>skládek odpadů. </a:t>
            </a:r>
          </a:p>
          <a:p>
            <a:pPr marL="0" indent="0" algn="just">
              <a:spcBef>
                <a:spcPts val="422"/>
              </a:spcBef>
              <a:spcAft>
                <a:spcPts val="422"/>
              </a:spcAft>
              <a:buClr>
                <a:srgbClr val="008000"/>
              </a:buClr>
              <a:buNone/>
              <a:defRPr/>
            </a:pPr>
            <a:endParaRPr lang="cs-CZ" altLang="cs-CZ" sz="2200" dirty="0">
              <a:latin typeface="Arial" pitchFamily="34" charset="0"/>
              <a:cs typeface="Arial" pitchFamily="34" charset="0"/>
            </a:endParaRPr>
          </a:p>
        </p:txBody>
      </p:sp>
      <p:sp>
        <p:nvSpPr>
          <p:cNvPr id="4" name="Nadpis 1"/>
          <p:cNvSpPr txBox="1">
            <a:spLocks/>
          </p:cNvSpPr>
          <p:nvPr/>
        </p:nvSpPr>
        <p:spPr bwMode="auto">
          <a:xfrm>
            <a:off x="308076" y="276822"/>
            <a:ext cx="8556873" cy="43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5715" tIns="35715" rIns="35715" bIns="35715" anchor="b"/>
          <a:lstStyle>
            <a:lvl1pPr algn="ctr" rtl="0" eaLnBrk="0" fontAlgn="base" hangingPunct="0">
              <a:spcBef>
                <a:spcPct val="0"/>
              </a:spcBef>
              <a:spcAft>
                <a:spcPct val="0"/>
              </a:spcAft>
              <a:defRPr sz="8400">
                <a:solidFill>
                  <a:schemeClr val="tx1"/>
                </a:solidFill>
                <a:latin typeface="+mj-lt"/>
                <a:ea typeface="+mj-ea"/>
                <a:cs typeface="+mj-cs"/>
                <a:sym typeface="Verdana Bold"/>
              </a:defRPr>
            </a:lvl1pPr>
            <a:lvl2pPr algn="ctr" rtl="0" eaLnBrk="0" fontAlgn="base" hangingPunct="0">
              <a:spcBef>
                <a:spcPct val="0"/>
              </a:spcBef>
              <a:spcAft>
                <a:spcPct val="0"/>
              </a:spcAft>
              <a:defRPr sz="8400">
                <a:solidFill>
                  <a:schemeClr val="tx1"/>
                </a:solidFill>
                <a:latin typeface="Verdana Bold" charset="0"/>
                <a:sym typeface="Verdana Bold"/>
              </a:defRPr>
            </a:lvl2pPr>
            <a:lvl3pPr algn="ctr" rtl="0" eaLnBrk="0" fontAlgn="base" hangingPunct="0">
              <a:spcBef>
                <a:spcPct val="0"/>
              </a:spcBef>
              <a:spcAft>
                <a:spcPct val="0"/>
              </a:spcAft>
              <a:defRPr sz="8400">
                <a:solidFill>
                  <a:schemeClr val="tx1"/>
                </a:solidFill>
                <a:latin typeface="Verdana Bold" charset="0"/>
                <a:sym typeface="Verdana Bold"/>
              </a:defRPr>
            </a:lvl3pPr>
            <a:lvl4pPr algn="ctr" rtl="0" eaLnBrk="0" fontAlgn="base" hangingPunct="0">
              <a:spcBef>
                <a:spcPct val="0"/>
              </a:spcBef>
              <a:spcAft>
                <a:spcPct val="0"/>
              </a:spcAft>
              <a:defRPr sz="8400">
                <a:solidFill>
                  <a:schemeClr val="tx1"/>
                </a:solidFill>
                <a:latin typeface="Verdana Bold" charset="0"/>
                <a:sym typeface="Verdana Bold"/>
              </a:defRPr>
            </a:lvl4pPr>
            <a:lvl5pPr algn="ctr" rtl="0" eaLnBrk="0" fontAlgn="base" hangingPunct="0">
              <a:spcBef>
                <a:spcPct val="0"/>
              </a:spcBef>
              <a:spcAft>
                <a:spcPct val="0"/>
              </a:spcAft>
              <a:defRPr sz="8400">
                <a:solidFill>
                  <a:schemeClr val="tx1"/>
                </a:solidFill>
                <a:latin typeface="Verdana Bold" charset="0"/>
                <a:sym typeface="Verdana Bold"/>
              </a:defRPr>
            </a:lvl5pPr>
            <a:lvl6pPr marL="457200" algn="ctr" rtl="0" fontAlgn="base">
              <a:spcBef>
                <a:spcPct val="0"/>
              </a:spcBef>
              <a:spcAft>
                <a:spcPct val="0"/>
              </a:spcAft>
              <a:defRPr sz="8400">
                <a:solidFill>
                  <a:schemeClr val="tx1"/>
                </a:solidFill>
                <a:latin typeface="Verdana Bold" charset="0"/>
                <a:sym typeface="Verdana Bold" charset="0"/>
              </a:defRPr>
            </a:lvl6pPr>
            <a:lvl7pPr marL="914400" algn="ctr" rtl="0" fontAlgn="base">
              <a:spcBef>
                <a:spcPct val="0"/>
              </a:spcBef>
              <a:spcAft>
                <a:spcPct val="0"/>
              </a:spcAft>
              <a:defRPr sz="8400">
                <a:solidFill>
                  <a:schemeClr val="tx1"/>
                </a:solidFill>
                <a:latin typeface="Verdana Bold" charset="0"/>
                <a:sym typeface="Verdana Bold" charset="0"/>
              </a:defRPr>
            </a:lvl7pPr>
            <a:lvl8pPr marL="1371600" algn="ctr" rtl="0" fontAlgn="base">
              <a:spcBef>
                <a:spcPct val="0"/>
              </a:spcBef>
              <a:spcAft>
                <a:spcPct val="0"/>
              </a:spcAft>
              <a:defRPr sz="8400">
                <a:solidFill>
                  <a:schemeClr val="tx1"/>
                </a:solidFill>
                <a:latin typeface="Verdana Bold" charset="0"/>
                <a:sym typeface="Verdana Bold" charset="0"/>
              </a:defRPr>
            </a:lvl8pPr>
            <a:lvl9pPr marL="1828800" algn="ctr" rtl="0" fontAlgn="base">
              <a:spcBef>
                <a:spcPct val="0"/>
              </a:spcBef>
              <a:spcAft>
                <a:spcPct val="0"/>
              </a:spcAft>
              <a:defRPr sz="8400">
                <a:solidFill>
                  <a:schemeClr val="tx1"/>
                </a:solidFill>
                <a:latin typeface="Verdana Bold" charset="0"/>
                <a:sym typeface="Verdana Bold" charset="0"/>
              </a:defRPr>
            </a:lvl9pPr>
          </a:lstStyle>
          <a:p>
            <a:pPr>
              <a:defRPr/>
            </a:pPr>
            <a:r>
              <a:rPr lang="cs-CZ" altLang="cs-CZ" sz="3100" b="1" u="sng" kern="0" dirty="0">
                <a:solidFill>
                  <a:srgbClr val="008000"/>
                </a:solidFill>
                <a:latin typeface="Arial" panose="020B0604020202020204" pitchFamily="34" charset="0"/>
                <a:cs typeface="Arial" panose="020B0604020202020204" pitchFamily="34" charset="0"/>
              </a:rPr>
              <a:t>Legislativní návrhy</a:t>
            </a:r>
          </a:p>
        </p:txBody>
      </p:sp>
    </p:spTree>
    <p:extLst>
      <p:ext uri="{BB962C8B-B14F-4D97-AF65-F5344CB8AC3E}">
        <p14:creationId xmlns:p14="http://schemas.microsoft.com/office/powerpoint/2010/main" val="244933245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obsah 2"/>
          <p:cNvSpPr>
            <a:spLocks noGrp="1"/>
          </p:cNvSpPr>
          <p:nvPr>
            <p:ph idx="1"/>
          </p:nvPr>
        </p:nvSpPr>
        <p:spPr>
          <a:xfrm>
            <a:off x="308074" y="897434"/>
            <a:ext cx="8354839" cy="3797350"/>
          </a:xfrm>
        </p:spPr>
        <p:txBody>
          <a:bodyPr/>
          <a:lstStyle/>
          <a:p>
            <a:pPr algn="just">
              <a:spcBef>
                <a:spcPts val="422"/>
              </a:spcBef>
              <a:spcAft>
                <a:spcPts val="422"/>
              </a:spcAft>
              <a:buClr>
                <a:srgbClr val="008000"/>
              </a:buClr>
              <a:buFont typeface="Wingdings" pitchFamily="2" charset="2"/>
              <a:buChar char="ü"/>
              <a:defRPr/>
            </a:pPr>
            <a:r>
              <a:rPr lang="cs-CZ" altLang="cs-CZ" sz="2200" dirty="0">
                <a:latin typeface="Arial" pitchFamily="34" charset="0"/>
                <a:cs typeface="Arial" pitchFamily="34" charset="0"/>
              </a:rPr>
              <a:t> Největší změny se zaměřují na oblasti odpadů, obalů a skládek odpadů.</a:t>
            </a:r>
          </a:p>
          <a:p>
            <a:pPr algn="just">
              <a:spcBef>
                <a:spcPts val="422"/>
              </a:spcBef>
              <a:spcAft>
                <a:spcPts val="422"/>
              </a:spcAft>
              <a:buClr>
                <a:srgbClr val="008000"/>
              </a:buClr>
              <a:buFont typeface="Wingdings" pitchFamily="2" charset="2"/>
              <a:buChar char="ü"/>
              <a:defRPr/>
            </a:pPr>
            <a:r>
              <a:rPr lang="cs-CZ" altLang="cs-CZ" sz="2200" dirty="0">
                <a:latin typeface="Arial" pitchFamily="34" charset="0"/>
                <a:cs typeface="Arial" pitchFamily="34" charset="0"/>
              </a:rPr>
              <a:t>EK navrhuje:</a:t>
            </a:r>
          </a:p>
          <a:p>
            <a:pPr lvl="1" algn="just">
              <a:spcBef>
                <a:spcPts val="422"/>
              </a:spcBef>
              <a:spcAft>
                <a:spcPts val="422"/>
              </a:spcAft>
              <a:buClr>
                <a:srgbClr val="008000"/>
              </a:buClr>
              <a:buFont typeface="Wingdings" pitchFamily="2" charset="2"/>
              <a:buChar char="ü"/>
              <a:defRPr/>
            </a:pPr>
            <a:r>
              <a:rPr lang="cs-CZ" altLang="cs-CZ" sz="2000" dirty="0">
                <a:latin typeface="Arial" pitchFamily="34" charset="0"/>
                <a:cs typeface="Arial" pitchFamily="34" charset="0"/>
              </a:rPr>
              <a:t>sjednotit zásadní definice v oblasti odpadového hospodářství a včlenit je do rámcové směrnice o odpadech (komunální odpad, stavební a demoliční odpad, </a:t>
            </a:r>
            <a:r>
              <a:rPr lang="cs-CZ" altLang="cs-CZ" sz="2000" dirty="0" err="1">
                <a:latin typeface="Arial" pitchFamily="34" charset="0"/>
                <a:cs typeface="Arial" pitchFamily="34" charset="0"/>
              </a:rPr>
              <a:t>backfilling</a:t>
            </a:r>
            <a:r>
              <a:rPr lang="cs-CZ" altLang="cs-CZ" sz="2000" dirty="0">
                <a:latin typeface="Arial" pitchFamily="34" charset="0"/>
                <a:cs typeface="Arial" pitchFamily="34" charset="0"/>
              </a:rPr>
              <a:t>, ostatní odpad, bioodpad, příprava k opětovnému použití, konečný recyklační proces),</a:t>
            </a:r>
          </a:p>
          <a:p>
            <a:pPr lvl="1" algn="just">
              <a:spcBef>
                <a:spcPts val="422"/>
              </a:spcBef>
              <a:spcAft>
                <a:spcPts val="422"/>
              </a:spcAft>
              <a:buClr>
                <a:srgbClr val="008000"/>
              </a:buClr>
              <a:buFont typeface="Wingdings" pitchFamily="2" charset="2"/>
              <a:buChar char="ü"/>
              <a:defRPr/>
            </a:pPr>
            <a:r>
              <a:rPr lang="cs-CZ" altLang="cs-CZ" sz="2000" dirty="0">
                <a:latin typeface="Arial" pitchFamily="34" charset="0"/>
                <a:cs typeface="Arial" pitchFamily="34" charset="0"/>
              </a:rPr>
              <a:t>vyšší cíle pro recyklaci komunálních odpadů, </a:t>
            </a:r>
          </a:p>
          <a:p>
            <a:pPr lvl="1" algn="just">
              <a:spcBef>
                <a:spcPts val="422"/>
              </a:spcBef>
              <a:spcAft>
                <a:spcPts val="422"/>
              </a:spcAft>
              <a:buClr>
                <a:srgbClr val="008000"/>
              </a:buClr>
              <a:buFont typeface="Wingdings" pitchFamily="2" charset="2"/>
              <a:buChar char="ü"/>
              <a:defRPr/>
            </a:pPr>
            <a:r>
              <a:rPr lang="cs-CZ" altLang="cs-CZ" sz="2000" dirty="0">
                <a:latin typeface="Arial" pitchFamily="34" charset="0"/>
                <a:cs typeface="Arial" pitchFamily="34" charset="0"/>
              </a:rPr>
              <a:t>vyšší cíle pro recyklaci obalů, </a:t>
            </a:r>
          </a:p>
          <a:p>
            <a:pPr lvl="1" algn="just">
              <a:spcBef>
                <a:spcPts val="422"/>
              </a:spcBef>
              <a:spcAft>
                <a:spcPts val="422"/>
              </a:spcAft>
              <a:buClr>
                <a:srgbClr val="008000"/>
              </a:buClr>
              <a:buFont typeface="Wingdings" pitchFamily="2" charset="2"/>
              <a:buChar char="ü"/>
              <a:defRPr/>
            </a:pPr>
            <a:r>
              <a:rPr lang="cs-CZ" altLang="cs-CZ" sz="2000" dirty="0">
                <a:latin typeface="Arial" pitchFamily="34" charset="0"/>
                <a:cs typeface="Arial" pitchFamily="34" charset="0"/>
              </a:rPr>
              <a:t>cíl pro omezení skládkování, </a:t>
            </a:r>
          </a:p>
          <a:p>
            <a:pPr lvl="1" algn="just">
              <a:spcBef>
                <a:spcPts val="422"/>
              </a:spcBef>
              <a:spcAft>
                <a:spcPts val="422"/>
              </a:spcAft>
              <a:buClr>
                <a:srgbClr val="008000"/>
              </a:buClr>
              <a:buFont typeface="Wingdings" pitchFamily="2" charset="2"/>
              <a:buChar char="ü"/>
              <a:defRPr/>
            </a:pPr>
            <a:r>
              <a:rPr lang="cs-CZ" altLang="cs-CZ" sz="2000" dirty="0">
                <a:latin typeface="Arial" pitchFamily="34" charset="0"/>
                <a:cs typeface="Arial" pitchFamily="34" charset="0"/>
              </a:rPr>
              <a:t>podporu pro znovupoužití výrobků,</a:t>
            </a:r>
          </a:p>
          <a:p>
            <a:pPr lvl="1" algn="just">
              <a:spcBef>
                <a:spcPts val="422"/>
              </a:spcBef>
              <a:spcAft>
                <a:spcPts val="422"/>
              </a:spcAft>
              <a:buClr>
                <a:srgbClr val="008000"/>
              </a:buClr>
              <a:buFont typeface="Wingdings" pitchFamily="2" charset="2"/>
              <a:buChar char="ü"/>
              <a:defRPr/>
            </a:pPr>
            <a:r>
              <a:rPr lang="cs-CZ" altLang="cs-CZ" sz="2000" dirty="0">
                <a:latin typeface="Arial" pitchFamily="34" charset="0"/>
                <a:cs typeface="Arial" pitchFamily="34" charset="0"/>
              </a:rPr>
              <a:t>minimální požadavky pro rozšířenou odpovědnost výrobců (EPR), </a:t>
            </a:r>
          </a:p>
          <a:p>
            <a:pPr algn="just">
              <a:spcBef>
                <a:spcPts val="422"/>
              </a:spcBef>
              <a:spcAft>
                <a:spcPts val="422"/>
              </a:spcAft>
              <a:buClr>
                <a:srgbClr val="008000"/>
              </a:buClr>
              <a:buFont typeface="Wingdings" pitchFamily="2" charset="2"/>
              <a:buChar char="ü"/>
              <a:defRPr/>
            </a:pPr>
            <a:endParaRPr lang="cs-CZ" altLang="cs-CZ" sz="2200" dirty="0">
              <a:latin typeface="Arial" pitchFamily="34" charset="0"/>
              <a:cs typeface="Arial" pitchFamily="34" charset="0"/>
            </a:endParaRPr>
          </a:p>
          <a:p>
            <a:pPr marL="0" indent="0" algn="just">
              <a:spcBef>
                <a:spcPts val="422"/>
              </a:spcBef>
              <a:spcAft>
                <a:spcPts val="422"/>
              </a:spcAft>
              <a:buClr>
                <a:srgbClr val="008000"/>
              </a:buClr>
              <a:buNone/>
              <a:defRPr/>
            </a:pPr>
            <a:endParaRPr lang="cs-CZ" altLang="cs-CZ" sz="2200" dirty="0">
              <a:latin typeface="Arial" pitchFamily="34" charset="0"/>
              <a:cs typeface="Arial" pitchFamily="34" charset="0"/>
            </a:endParaRPr>
          </a:p>
        </p:txBody>
      </p:sp>
      <p:sp>
        <p:nvSpPr>
          <p:cNvPr id="4" name="Nadpis 1"/>
          <p:cNvSpPr txBox="1">
            <a:spLocks/>
          </p:cNvSpPr>
          <p:nvPr/>
        </p:nvSpPr>
        <p:spPr bwMode="auto">
          <a:xfrm>
            <a:off x="308076" y="276822"/>
            <a:ext cx="8556873" cy="43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5715" tIns="35715" rIns="35715" bIns="35715" anchor="b"/>
          <a:lstStyle>
            <a:lvl1pPr algn="ctr" rtl="0" eaLnBrk="0" fontAlgn="base" hangingPunct="0">
              <a:spcBef>
                <a:spcPct val="0"/>
              </a:spcBef>
              <a:spcAft>
                <a:spcPct val="0"/>
              </a:spcAft>
              <a:defRPr sz="8400">
                <a:solidFill>
                  <a:schemeClr val="tx1"/>
                </a:solidFill>
                <a:latin typeface="+mj-lt"/>
                <a:ea typeface="+mj-ea"/>
                <a:cs typeface="+mj-cs"/>
                <a:sym typeface="Verdana Bold"/>
              </a:defRPr>
            </a:lvl1pPr>
            <a:lvl2pPr algn="ctr" rtl="0" eaLnBrk="0" fontAlgn="base" hangingPunct="0">
              <a:spcBef>
                <a:spcPct val="0"/>
              </a:spcBef>
              <a:spcAft>
                <a:spcPct val="0"/>
              </a:spcAft>
              <a:defRPr sz="8400">
                <a:solidFill>
                  <a:schemeClr val="tx1"/>
                </a:solidFill>
                <a:latin typeface="Verdana Bold" charset="0"/>
                <a:sym typeface="Verdana Bold"/>
              </a:defRPr>
            </a:lvl2pPr>
            <a:lvl3pPr algn="ctr" rtl="0" eaLnBrk="0" fontAlgn="base" hangingPunct="0">
              <a:spcBef>
                <a:spcPct val="0"/>
              </a:spcBef>
              <a:spcAft>
                <a:spcPct val="0"/>
              </a:spcAft>
              <a:defRPr sz="8400">
                <a:solidFill>
                  <a:schemeClr val="tx1"/>
                </a:solidFill>
                <a:latin typeface="Verdana Bold" charset="0"/>
                <a:sym typeface="Verdana Bold"/>
              </a:defRPr>
            </a:lvl3pPr>
            <a:lvl4pPr algn="ctr" rtl="0" eaLnBrk="0" fontAlgn="base" hangingPunct="0">
              <a:spcBef>
                <a:spcPct val="0"/>
              </a:spcBef>
              <a:spcAft>
                <a:spcPct val="0"/>
              </a:spcAft>
              <a:defRPr sz="8400">
                <a:solidFill>
                  <a:schemeClr val="tx1"/>
                </a:solidFill>
                <a:latin typeface="Verdana Bold" charset="0"/>
                <a:sym typeface="Verdana Bold"/>
              </a:defRPr>
            </a:lvl4pPr>
            <a:lvl5pPr algn="ctr" rtl="0" eaLnBrk="0" fontAlgn="base" hangingPunct="0">
              <a:spcBef>
                <a:spcPct val="0"/>
              </a:spcBef>
              <a:spcAft>
                <a:spcPct val="0"/>
              </a:spcAft>
              <a:defRPr sz="8400">
                <a:solidFill>
                  <a:schemeClr val="tx1"/>
                </a:solidFill>
                <a:latin typeface="Verdana Bold" charset="0"/>
                <a:sym typeface="Verdana Bold"/>
              </a:defRPr>
            </a:lvl5pPr>
            <a:lvl6pPr marL="457200" algn="ctr" rtl="0" fontAlgn="base">
              <a:spcBef>
                <a:spcPct val="0"/>
              </a:spcBef>
              <a:spcAft>
                <a:spcPct val="0"/>
              </a:spcAft>
              <a:defRPr sz="8400">
                <a:solidFill>
                  <a:schemeClr val="tx1"/>
                </a:solidFill>
                <a:latin typeface="Verdana Bold" charset="0"/>
                <a:sym typeface="Verdana Bold" charset="0"/>
              </a:defRPr>
            </a:lvl6pPr>
            <a:lvl7pPr marL="914400" algn="ctr" rtl="0" fontAlgn="base">
              <a:spcBef>
                <a:spcPct val="0"/>
              </a:spcBef>
              <a:spcAft>
                <a:spcPct val="0"/>
              </a:spcAft>
              <a:defRPr sz="8400">
                <a:solidFill>
                  <a:schemeClr val="tx1"/>
                </a:solidFill>
                <a:latin typeface="Verdana Bold" charset="0"/>
                <a:sym typeface="Verdana Bold" charset="0"/>
              </a:defRPr>
            </a:lvl7pPr>
            <a:lvl8pPr marL="1371600" algn="ctr" rtl="0" fontAlgn="base">
              <a:spcBef>
                <a:spcPct val="0"/>
              </a:spcBef>
              <a:spcAft>
                <a:spcPct val="0"/>
              </a:spcAft>
              <a:defRPr sz="8400">
                <a:solidFill>
                  <a:schemeClr val="tx1"/>
                </a:solidFill>
                <a:latin typeface="Verdana Bold" charset="0"/>
                <a:sym typeface="Verdana Bold" charset="0"/>
              </a:defRPr>
            </a:lvl8pPr>
            <a:lvl9pPr marL="1828800" algn="ctr" rtl="0" fontAlgn="base">
              <a:spcBef>
                <a:spcPct val="0"/>
              </a:spcBef>
              <a:spcAft>
                <a:spcPct val="0"/>
              </a:spcAft>
              <a:defRPr sz="8400">
                <a:solidFill>
                  <a:schemeClr val="tx1"/>
                </a:solidFill>
                <a:latin typeface="Verdana Bold" charset="0"/>
                <a:sym typeface="Verdana Bold" charset="0"/>
              </a:defRPr>
            </a:lvl9pPr>
          </a:lstStyle>
          <a:p>
            <a:pPr>
              <a:defRPr/>
            </a:pPr>
            <a:r>
              <a:rPr lang="cs-CZ" altLang="cs-CZ" sz="3100" b="1" u="sng" kern="0" dirty="0">
                <a:solidFill>
                  <a:srgbClr val="008000"/>
                </a:solidFill>
                <a:latin typeface="Arial" panose="020B0604020202020204" pitchFamily="34" charset="0"/>
                <a:cs typeface="Arial" panose="020B0604020202020204" pitchFamily="34" charset="0"/>
              </a:rPr>
              <a:t>Legislativní návrhy</a:t>
            </a:r>
          </a:p>
        </p:txBody>
      </p:sp>
    </p:spTree>
    <p:extLst>
      <p:ext uri="{BB962C8B-B14F-4D97-AF65-F5344CB8AC3E}">
        <p14:creationId xmlns:p14="http://schemas.microsoft.com/office/powerpoint/2010/main" val="18227304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obsah 2"/>
          <p:cNvSpPr>
            <a:spLocks noGrp="1"/>
          </p:cNvSpPr>
          <p:nvPr>
            <p:ph idx="1"/>
          </p:nvPr>
        </p:nvSpPr>
        <p:spPr>
          <a:xfrm>
            <a:off x="308074" y="897434"/>
            <a:ext cx="8354839" cy="5012904"/>
          </a:xfrm>
        </p:spPr>
        <p:txBody>
          <a:bodyPr/>
          <a:lstStyle/>
          <a:p>
            <a:pPr algn="just">
              <a:spcBef>
                <a:spcPts val="422"/>
              </a:spcBef>
              <a:spcAft>
                <a:spcPts val="422"/>
              </a:spcAft>
              <a:buClr>
                <a:srgbClr val="008000"/>
              </a:buClr>
              <a:buFont typeface="Wingdings" pitchFamily="2" charset="2"/>
              <a:buChar char="ü"/>
              <a:defRPr/>
            </a:pPr>
            <a:r>
              <a:rPr lang="cs-CZ" altLang="cs-CZ" sz="2200" dirty="0">
                <a:latin typeface="Arial" pitchFamily="34" charset="0"/>
                <a:cs typeface="Arial" pitchFamily="34" charset="0"/>
              </a:rPr>
              <a:t>EK navrhuje:</a:t>
            </a:r>
          </a:p>
          <a:p>
            <a:pPr lvl="1" algn="just">
              <a:spcBef>
                <a:spcPts val="422"/>
              </a:spcBef>
              <a:spcAft>
                <a:spcPts val="422"/>
              </a:spcAft>
              <a:buClr>
                <a:srgbClr val="008000"/>
              </a:buClr>
              <a:buFont typeface="Wingdings" pitchFamily="2" charset="2"/>
              <a:buChar char="ü"/>
              <a:defRPr/>
            </a:pPr>
            <a:r>
              <a:rPr lang="cs-CZ" altLang="cs-CZ" sz="2000" dirty="0">
                <a:latin typeface="Arial" pitchFamily="34" charset="0"/>
                <a:cs typeface="Arial" pitchFamily="34" charset="0"/>
              </a:rPr>
              <a:t>zjednodušení reportingových povinností,</a:t>
            </a:r>
          </a:p>
          <a:p>
            <a:pPr lvl="1" algn="just">
              <a:spcBef>
                <a:spcPts val="422"/>
              </a:spcBef>
              <a:spcAft>
                <a:spcPts val="422"/>
              </a:spcAft>
              <a:buClr>
                <a:srgbClr val="008000"/>
              </a:buClr>
              <a:buFont typeface="Wingdings" pitchFamily="2" charset="2"/>
              <a:buChar char="ü"/>
              <a:defRPr/>
            </a:pPr>
            <a:r>
              <a:rPr lang="cs-CZ" altLang="cs-CZ" sz="2000" dirty="0">
                <a:latin typeface="Arial" pitchFamily="34" charset="0"/>
                <a:cs typeface="Arial" pitchFamily="34" charset="0"/>
              </a:rPr>
              <a:t>harmonizaci výpočtových metod, </a:t>
            </a:r>
          </a:p>
          <a:p>
            <a:pPr lvl="1" algn="just">
              <a:spcBef>
                <a:spcPts val="422"/>
              </a:spcBef>
              <a:spcAft>
                <a:spcPts val="422"/>
              </a:spcAft>
              <a:buClr>
                <a:srgbClr val="008000"/>
              </a:buClr>
              <a:buFont typeface="Wingdings" pitchFamily="2" charset="2"/>
              <a:buChar char="ü"/>
              <a:defRPr/>
            </a:pPr>
            <a:r>
              <a:rPr lang="cs-CZ" altLang="cs-CZ" sz="2000" dirty="0">
                <a:latin typeface="Arial" pitchFamily="34" charset="0"/>
                <a:cs typeface="Arial" pitchFamily="34" charset="0"/>
              </a:rPr>
              <a:t>harmonizaci požadavků na vedlejší produkty a stanovení konce odpadu,</a:t>
            </a:r>
          </a:p>
          <a:p>
            <a:pPr lvl="1" algn="just">
              <a:spcBef>
                <a:spcPts val="422"/>
              </a:spcBef>
              <a:spcAft>
                <a:spcPts val="422"/>
              </a:spcAft>
              <a:buClr>
                <a:srgbClr val="008000"/>
              </a:buClr>
              <a:buFont typeface="Wingdings" pitchFamily="2" charset="2"/>
              <a:buChar char="ü"/>
              <a:defRPr/>
            </a:pPr>
            <a:r>
              <a:rPr lang="cs-CZ" altLang="cs-CZ" sz="2000" dirty="0">
                <a:latin typeface="Arial" pitchFamily="34" charset="0"/>
                <a:cs typeface="Arial" pitchFamily="34" charset="0"/>
              </a:rPr>
              <a:t>zavedení systému „včasného varování“ v rámci plnění recyklačních cílů, </a:t>
            </a:r>
          </a:p>
          <a:p>
            <a:pPr lvl="1" algn="just">
              <a:spcBef>
                <a:spcPts val="422"/>
              </a:spcBef>
              <a:spcAft>
                <a:spcPts val="422"/>
              </a:spcAft>
              <a:buClr>
                <a:srgbClr val="008000"/>
              </a:buClr>
              <a:buFont typeface="Wingdings" pitchFamily="2" charset="2"/>
              <a:buChar char="ü"/>
              <a:defRPr/>
            </a:pPr>
            <a:r>
              <a:rPr lang="cs-CZ" altLang="cs-CZ" sz="2000" dirty="0">
                <a:latin typeface="Arial" pitchFamily="34" charset="0"/>
                <a:cs typeface="Arial" pitchFamily="34" charset="0"/>
              </a:rPr>
              <a:t>zlepšení „sledovatelnosti“ odpadů, </a:t>
            </a:r>
          </a:p>
          <a:p>
            <a:pPr lvl="1" algn="just">
              <a:spcBef>
                <a:spcPts val="422"/>
              </a:spcBef>
              <a:spcAft>
                <a:spcPts val="422"/>
              </a:spcAft>
              <a:buClr>
                <a:srgbClr val="008000"/>
              </a:buClr>
              <a:buFont typeface="Wingdings" pitchFamily="2" charset="2"/>
              <a:buChar char="ü"/>
              <a:defRPr/>
            </a:pPr>
            <a:r>
              <a:rPr lang="cs-CZ" altLang="cs-CZ" sz="2000" dirty="0">
                <a:latin typeface="Arial" pitchFamily="34" charset="0"/>
                <a:cs typeface="Arial" pitchFamily="34" charset="0"/>
              </a:rPr>
              <a:t>zavést registr nebezpečných odpadů,</a:t>
            </a:r>
          </a:p>
          <a:p>
            <a:pPr lvl="1" algn="just">
              <a:spcBef>
                <a:spcPts val="422"/>
              </a:spcBef>
              <a:spcAft>
                <a:spcPts val="422"/>
              </a:spcAft>
              <a:buClr>
                <a:srgbClr val="008000"/>
              </a:buClr>
              <a:buFont typeface="Wingdings" pitchFamily="2" charset="2"/>
              <a:buChar char="ü"/>
              <a:defRPr/>
            </a:pPr>
            <a:r>
              <a:rPr lang="cs-CZ" altLang="cs-CZ" sz="2000" dirty="0">
                <a:latin typeface="Arial" pitchFamily="34" charset="0"/>
                <a:cs typeface="Arial" pitchFamily="34" charset="0"/>
              </a:rPr>
              <a:t>omezení ilegální přepravy odpadů, </a:t>
            </a:r>
          </a:p>
          <a:p>
            <a:pPr lvl="1" algn="just">
              <a:spcBef>
                <a:spcPts val="422"/>
              </a:spcBef>
              <a:spcAft>
                <a:spcPts val="422"/>
              </a:spcAft>
              <a:buClr>
                <a:srgbClr val="008000"/>
              </a:buClr>
              <a:buFont typeface="Wingdings" pitchFamily="2" charset="2"/>
              <a:buChar char="ü"/>
              <a:defRPr/>
            </a:pPr>
            <a:r>
              <a:rPr lang="cs-CZ" altLang="cs-CZ" sz="2000" dirty="0">
                <a:latin typeface="Arial" pitchFamily="34" charset="0"/>
                <a:cs typeface="Arial" pitchFamily="34" charset="0"/>
              </a:rPr>
              <a:t>omezení potravinového odpadu, </a:t>
            </a:r>
          </a:p>
          <a:p>
            <a:pPr lvl="1" algn="just">
              <a:spcBef>
                <a:spcPts val="422"/>
              </a:spcBef>
              <a:spcAft>
                <a:spcPts val="422"/>
              </a:spcAft>
              <a:buClr>
                <a:srgbClr val="008000"/>
              </a:buClr>
              <a:buFont typeface="Wingdings" pitchFamily="2" charset="2"/>
              <a:buChar char="ü"/>
              <a:defRPr/>
            </a:pPr>
            <a:r>
              <a:rPr lang="cs-CZ" altLang="cs-CZ" sz="2000" dirty="0">
                <a:latin typeface="Arial" pitchFamily="34" charset="0"/>
                <a:cs typeface="Arial" pitchFamily="34" charset="0"/>
              </a:rPr>
              <a:t>zdůraznění prevence vzniku odpadu,</a:t>
            </a:r>
          </a:p>
          <a:p>
            <a:pPr lvl="1" algn="just">
              <a:spcBef>
                <a:spcPts val="422"/>
              </a:spcBef>
              <a:spcAft>
                <a:spcPts val="422"/>
              </a:spcAft>
              <a:buClr>
                <a:srgbClr val="008000"/>
              </a:buClr>
              <a:buFont typeface="Wingdings" pitchFamily="2" charset="2"/>
              <a:buChar char="ü"/>
              <a:defRPr/>
            </a:pPr>
            <a:r>
              <a:rPr lang="cs-CZ" altLang="cs-CZ" sz="2000" dirty="0">
                <a:latin typeface="Arial" pitchFamily="34" charset="0"/>
                <a:cs typeface="Arial" pitchFamily="34" charset="0"/>
              </a:rPr>
              <a:t>zlepšení sledovatelnosti odpadu. </a:t>
            </a:r>
            <a:endParaRPr lang="cs-CZ" altLang="cs-CZ" sz="2200" dirty="0">
              <a:latin typeface="Arial" pitchFamily="34" charset="0"/>
              <a:cs typeface="Arial" pitchFamily="34" charset="0"/>
            </a:endParaRPr>
          </a:p>
          <a:p>
            <a:pPr marL="0" indent="0" algn="just">
              <a:spcBef>
                <a:spcPts val="422"/>
              </a:spcBef>
              <a:spcAft>
                <a:spcPts val="422"/>
              </a:spcAft>
              <a:buClr>
                <a:srgbClr val="008000"/>
              </a:buClr>
              <a:buNone/>
              <a:defRPr/>
            </a:pPr>
            <a:endParaRPr lang="cs-CZ" altLang="cs-CZ" sz="2200" dirty="0">
              <a:latin typeface="Arial" pitchFamily="34" charset="0"/>
              <a:cs typeface="Arial" pitchFamily="34" charset="0"/>
            </a:endParaRPr>
          </a:p>
        </p:txBody>
      </p:sp>
      <p:sp>
        <p:nvSpPr>
          <p:cNvPr id="4" name="Nadpis 1"/>
          <p:cNvSpPr txBox="1">
            <a:spLocks/>
          </p:cNvSpPr>
          <p:nvPr/>
        </p:nvSpPr>
        <p:spPr bwMode="auto">
          <a:xfrm>
            <a:off x="308076" y="276822"/>
            <a:ext cx="8556873" cy="43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5715" tIns="35715" rIns="35715" bIns="35715" anchor="b"/>
          <a:lstStyle>
            <a:lvl1pPr algn="ctr" rtl="0" eaLnBrk="0" fontAlgn="base" hangingPunct="0">
              <a:spcBef>
                <a:spcPct val="0"/>
              </a:spcBef>
              <a:spcAft>
                <a:spcPct val="0"/>
              </a:spcAft>
              <a:defRPr sz="8400">
                <a:solidFill>
                  <a:schemeClr val="tx1"/>
                </a:solidFill>
                <a:latin typeface="+mj-lt"/>
                <a:ea typeface="+mj-ea"/>
                <a:cs typeface="+mj-cs"/>
                <a:sym typeface="Verdana Bold"/>
              </a:defRPr>
            </a:lvl1pPr>
            <a:lvl2pPr algn="ctr" rtl="0" eaLnBrk="0" fontAlgn="base" hangingPunct="0">
              <a:spcBef>
                <a:spcPct val="0"/>
              </a:spcBef>
              <a:spcAft>
                <a:spcPct val="0"/>
              </a:spcAft>
              <a:defRPr sz="8400">
                <a:solidFill>
                  <a:schemeClr val="tx1"/>
                </a:solidFill>
                <a:latin typeface="Verdana Bold" charset="0"/>
                <a:sym typeface="Verdana Bold"/>
              </a:defRPr>
            </a:lvl2pPr>
            <a:lvl3pPr algn="ctr" rtl="0" eaLnBrk="0" fontAlgn="base" hangingPunct="0">
              <a:spcBef>
                <a:spcPct val="0"/>
              </a:spcBef>
              <a:spcAft>
                <a:spcPct val="0"/>
              </a:spcAft>
              <a:defRPr sz="8400">
                <a:solidFill>
                  <a:schemeClr val="tx1"/>
                </a:solidFill>
                <a:latin typeface="Verdana Bold" charset="0"/>
                <a:sym typeface="Verdana Bold"/>
              </a:defRPr>
            </a:lvl3pPr>
            <a:lvl4pPr algn="ctr" rtl="0" eaLnBrk="0" fontAlgn="base" hangingPunct="0">
              <a:spcBef>
                <a:spcPct val="0"/>
              </a:spcBef>
              <a:spcAft>
                <a:spcPct val="0"/>
              </a:spcAft>
              <a:defRPr sz="8400">
                <a:solidFill>
                  <a:schemeClr val="tx1"/>
                </a:solidFill>
                <a:latin typeface="Verdana Bold" charset="0"/>
                <a:sym typeface="Verdana Bold"/>
              </a:defRPr>
            </a:lvl4pPr>
            <a:lvl5pPr algn="ctr" rtl="0" eaLnBrk="0" fontAlgn="base" hangingPunct="0">
              <a:spcBef>
                <a:spcPct val="0"/>
              </a:spcBef>
              <a:spcAft>
                <a:spcPct val="0"/>
              </a:spcAft>
              <a:defRPr sz="8400">
                <a:solidFill>
                  <a:schemeClr val="tx1"/>
                </a:solidFill>
                <a:latin typeface="Verdana Bold" charset="0"/>
                <a:sym typeface="Verdana Bold"/>
              </a:defRPr>
            </a:lvl5pPr>
            <a:lvl6pPr marL="457200" algn="ctr" rtl="0" fontAlgn="base">
              <a:spcBef>
                <a:spcPct val="0"/>
              </a:spcBef>
              <a:spcAft>
                <a:spcPct val="0"/>
              </a:spcAft>
              <a:defRPr sz="8400">
                <a:solidFill>
                  <a:schemeClr val="tx1"/>
                </a:solidFill>
                <a:latin typeface="Verdana Bold" charset="0"/>
                <a:sym typeface="Verdana Bold" charset="0"/>
              </a:defRPr>
            </a:lvl6pPr>
            <a:lvl7pPr marL="914400" algn="ctr" rtl="0" fontAlgn="base">
              <a:spcBef>
                <a:spcPct val="0"/>
              </a:spcBef>
              <a:spcAft>
                <a:spcPct val="0"/>
              </a:spcAft>
              <a:defRPr sz="8400">
                <a:solidFill>
                  <a:schemeClr val="tx1"/>
                </a:solidFill>
                <a:latin typeface="Verdana Bold" charset="0"/>
                <a:sym typeface="Verdana Bold" charset="0"/>
              </a:defRPr>
            </a:lvl7pPr>
            <a:lvl8pPr marL="1371600" algn="ctr" rtl="0" fontAlgn="base">
              <a:spcBef>
                <a:spcPct val="0"/>
              </a:spcBef>
              <a:spcAft>
                <a:spcPct val="0"/>
              </a:spcAft>
              <a:defRPr sz="8400">
                <a:solidFill>
                  <a:schemeClr val="tx1"/>
                </a:solidFill>
                <a:latin typeface="Verdana Bold" charset="0"/>
                <a:sym typeface="Verdana Bold" charset="0"/>
              </a:defRPr>
            </a:lvl8pPr>
            <a:lvl9pPr marL="1828800" algn="ctr" rtl="0" fontAlgn="base">
              <a:spcBef>
                <a:spcPct val="0"/>
              </a:spcBef>
              <a:spcAft>
                <a:spcPct val="0"/>
              </a:spcAft>
              <a:defRPr sz="8400">
                <a:solidFill>
                  <a:schemeClr val="tx1"/>
                </a:solidFill>
                <a:latin typeface="Verdana Bold" charset="0"/>
                <a:sym typeface="Verdana Bold" charset="0"/>
              </a:defRPr>
            </a:lvl9pPr>
          </a:lstStyle>
          <a:p>
            <a:pPr>
              <a:defRPr/>
            </a:pPr>
            <a:r>
              <a:rPr lang="cs-CZ" altLang="cs-CZ" sz="3100" b="1" u="sng" kern="0" dirty="0">
                <a:solidFill>
                  <a:srgbClr val="008000"/>
                </a:solidFill>
                <a:latin typeface="Arial" panose="020B0604020202020204" pitchFamily="34" charset="0"/>
                <a:cs typeface="Arial" panose="020B0604020202020204" pitchFamily="34" charset="0"/>
              </a:rPr>
              <a:t>Legislativní návrhy</a:t>
            </a:r>
          </a:p>
        </p:txBody>
      </p:sp>
    </p:spTree>
    <p:extLst>
      <p:ext uri="{BB962C8B-B14F-4D97-AF65-F5344CB8AC3E}">
        <p14:creationId xmlns:p14="http://schemas.microsoft.com/office/powerpoint/2010/main" val="3930008994"/>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p:cNvSpPr>
            <a:spLocks noGrp="1"/>
          </p:cNvSpPr>
          <p:nvPr>
            <p:ph type="title"/>
          </p:nvPr>
        </p:nvSpPr>
        <p:spPr>
          <a:xfrm>
            <a:off x="876227" y="390675"/>
            <a:ext cx="7358063" cy="657449"/>
          </a:xfrm>
        </p:spPr>
        <p:txBody>
          <a:bodyPr/>
          <a:lstStyle/>
          <a:p>
            <a:r>
              <a:rPr lang="cs-CZ" altLang="cs-CZ" sz="3400">
                <a:solidFill>
                  <a:srgbClr val="009900"/>
                </a:solidFill>
                <a:latin typeface="Arial" pitchFamily="34" charset="0"/>
                <a:cs typeface="Arial" pitchFamily="34" charset="0"/>
              </a:rPr>
              <a:t>Legislativní návrh - cíle</a:t>
            </a:r>
          </a:p>
        </p:txBody>
      </p:sp>
      <p:sp>
        <p:nvSpPr>
          <p:cNvPr id="22531" name="Zástupný symbol pro obsah 2"/>
          <p:cNvSpPr>
            <a:spLocks noGrp="1"/>
          </p:cNvSpPr>
          <p:nvPr>
            <p:ph idx="1"/>
          </p:nvPr>
        </p:nvSpPr>
        <p:spPr>
          <a:xfrm>
            <a:off x="267891" y="1302620"/>
            <a:ext cx="7983141" cy="3367608"/>
          </a:xfrm>
        </p:spPr>
        <p:txBody>
          <a:bodyPr/>
          <a:lstStyle/>
          <a:p>
            <a:pPr algn="just">
              <a:buClr>
                <a:srgbClr val="008000"/>
              </a:buClr>
              <a:buFont typeface="Wingdings" pitchFamily="2" charset="2"/>
              <a:buChar char="ü"/>
            </a:pPr>
            <a:r>
              <a:rPr lang="cs-CZ" altLang="cs-CZ" smtClean="0">
                <a:latin typeface="Arial" pitchFamily="34" charset="0"/>
                <a:cs typeface="Arial" pitchFamily="34" charset="0"/>
              </a:rPr>
              <a:t>Návrh obsahuje následující cíle pro recyklaci komunálního odpadu:</a:t>
            </a:r>
          </a:p>
          <a:p>
            <a:pPr lvl="1" algn="just">
              <a:buClr>
                <a:srgbClr val="008000"/>
              </a:buClr>
              <a:buFont typeface="Wingdings" pitchFamily="2" charset="2"/>
              <a:buChar char="ü"/>
            </a:pPr>
            <a:r>
              <a:rPr lang="cs-CZ" altLang="cs-CZ" sz="2000">
                <a:latin typeface="Arial" pitchFamily="34" charset="0"/>
                <a:cs typeface="Arial" pitchFamily="34" charset="0"/>
              </a:rPr>
              <a:t>60% v roce 2025,</a:t>
            </a:r>
          </a:p>
          <a:p>
            <a:pPr lvl="1" algn="just">
              <a:buClr>
                <a:srgbClr val="008000"/>
              </a:buClr>
              <a:buFont typeface="Wingdings" pitchFamily="2" charset="2"/>
              <a:buChar char="ü"/>
            </a:pPr>
            <a:r>
              <a:rPr lang="cs-CZ" altLang="cs-CZ" sz="2000">
                <a:latin typeface="Arial" pitchFamily="34" charset="0"/>
                <a:cs typeface="Arial" pitchFamily="34" charset="0"/>
              </a:rPr>
              <a:t>65% v roce 2030,</a:t>
            </a:r>
          </a:p>
          <a:p>
            <a:pPr lvl="1" algn="just">
              <a:buClr>
                <a:srgbClr val="008000"/>
              </a:buClr>
              <a:buFont typeface="Wingdings" pitchFamily="2" charset="2"/>
              <a:buChar char="ü"/>
            </a:pPr>
            <a:r>
              <a:rPr lang="cs-CZ" altLang="cs-CZ" sz="2000">
                <a:latin typeface="Arial" pitchFamily="34" charset="0"/>
                <a:cs typeface="Arial" pitchFamily="34" charset="0"/>
              </a:rPr>
              <a:t>pro některé země (Estonsko, Řecko, Chorvatsko, Lotyšsko, Malta, Slovensko, Rumunsko) návrh pracuje s možností odkladu plnění cílů až o 5 let (tzn. do roku 2035). </a:t>
            </a:r>
          </a:p>
        </p:txBody>
      </p:sp>
    </p:spTree>
    <p:extLst>
      <p:ext uri="{BB962C8B-B14F-4D97-AF65-F5344CB8AC3E}">
        <p14:creationId xmlns:p14="http://schemas.microsoft.com/office/powerpoint/2010/main" val="361267904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p:cNvSpPr>
            <a:spLocks noGrp="1"/>
          </p:cNvSpPr>
          <p:nvPr>
            <p:ph type="title"/>
          </p:nvPr>
        </p:nvSpPr>
        <p:spPr>
          <a:xfrm>
            <a:off x="876227" y="390675"/>
            <a:ext cx="7358063" cy="657449"/>
          </a:xfrm>
        </p:spPr>
        <p:txBody>
          <a:bodyPr/>
          <a:lstStyle/>
          <a:p>
            <a:r>
              <a:rPr lang="cs-CZ" altLang="cs-CZ" sz="3400">
                <a:solidFill>
                  <a:srgbClr val="009900"/>
                </a:solidFill>
                <a:latin typeface="Arial" pitchFamily="34" charset="0"/>
                <a:cs typeface="Arial" pitchFamily="34" charset="0"/>
              </a:rPr>
              <a:t>Legislativní návrh - cíle</a:t>
            </a:r>
          </a:p>
        </p:txBody>
      </p:sp>
      <p:sp>
        <p:nvSpPr>
          <p:cNvPr id="3" name="Zástupný symbol pro obsah 2"/>
          <p:cNvSpPr>
            <a:spLocks noGrp="1"/>
          </p:cNvSpPr>
          <p:nvPr>
            <p:ph idx="1"/>
          </p:nvPr>
        </p:nvSpPr>
        <p:spPr>
          <a:xfrm>
            <a:off x="267891" y="1302620"/>
            <a:ext cx="7983141" cy="3367608"/>
          </a:xfrm>
        </p:spPr>
        <p:txBody>
          <a:bodyPr/>
          <a:lstStyle/>
          <a:p>
            <a:pPr algn="just">
              <a:buClr>
                <a:srgbClr val="008000"/>
              </a:buClr>
              <a:buFont typeface="Wingdings" panose="05000000000000000000" pitchFamily="2" charset="2"/>
              <a:buChar char="ü"/>
              <a:defRPr/>
            </a:pPr>
            <a:r>
              <a:rPr lang="cs-CZ" sz="2200" dirty="0">
                <a:latin typeface="Arial" panose="020B0604020202020204" pitchFamily="34" charset="0"/>
                <a:cs typeface="Arial" panose="020B0604020202020204" pitchFamily="34" charset="0"/>
              </a:rPr>
              <a:t>Návrh obsahuje následující cíl pro skládkování odpadu – skládkovat 10% z produkce komunálního odpadu v roce 2030. </a:t>
            </a:r>
          </a:p>
          <a:p>
            <a:pPr marL="0" indent="0" algn="just">
              <a:buClr>
                <a:srgbClr val="008000"/>
              </a:buClr>
              <a:buNone/>
              <a:defRPr/>
            </a:pPr>
            <a:endParaRPr lang="cs-CZ" sz="2000" dirty="0">
              <a:latin typeface="Arial" panose="020B0604020202020204" pitchFamily="34" charset="0"/>
              <a:cs typeface="Arial" panose="020B0604020202020204" pitchFamily="34" charset="0"/>
            </a:endParaRPr>
          </a:p>
          <a:p>
            <a:pPr lvl="1" algn="just">
              <a:buClr>
                <a:srgbClr val="008000"/>
              </a:buClr>
              <a:buFont typeface="Wingdings" panose="05000000000000000000" pitchFamily="2" charset="2"/>
              <a:buChar char="ü"/>
              <a:defRPr/>
            </a:pPr>
            <a:r>
              <a:rPr lang="cs-CZ" sz="2000" dirty="0">
                <a:latin typeface="Arial" panose="020B0604020202020204" pitchFamily="34" charset="0"/>
                <a:cs typeface="Arial" panose="020B0604020202020204" pitchFamily="34" charset="0"/>
              </a:rPr>
              <a:t>pro některé země (Estonsko, Řecko, Chorvatsko, Lotyšsko, Malta, Slovensko, Rumunsko) návrh pracuje s možností odkladu plnění cílů až o 5 let (tzn. do roku 2035). </a:t>
            </a:r>
          </a:p>
        </p:txBody>
      </p:sp>
    </p:spTree>
    <p:extLst>
      <p:ext uri="{BB962C8B-B14F-4D97-AF65-F5344CB8AC3E}">
        <p14:creationId xmlns:p14="http://schemas.microsoft.com/office/powerpoint/2010/main" val="57910215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p:cNvSpPr>
            <a:spLocks noGrp="1"/>
          </p:cNvSpPr>
          <p:nvPr>
            <p:ph type="title"/>
          </p:nvPr>
        </p:nvSpPr>
        <p:spPr>
          <a:xfrm>
            <a:off x="876227" y="390675"/>
            <a:ext cx="7358063" cy="657449"/>
          </a:xfrm>
        </p:spPr>
        <p:txBody>
          <a:bodyPr/>
          <a:lstStyle/>
          <a:p>
            <a:r>
              <a:rPr lang="cs-CZ" altLang="cs-CZ" sz="3400">
                <a:solidFill>
                  <a:srgbClr val="009900"/>
                </a:solidFill>
                <a:latin typeface="Arial" pitchFamily="34" charset="0"/>
                <a:cs typeface="Arial" pitchFamily="34" charset="0"/>
              </a:rPr>
              <a:t>Legislativní návrh - cíle</a:t>
            </a:r>
          </a:p>
        </p:txBody>
      </p:sp>
      <p:sp>
        <p:nvSpPr>
          <p:cNvPr id="24579" name="Zástupný symbol pro obsah 2"/>
          <p:cNvSpPr>
            <a:spLocks noGrp="1"/>
          </p:cNvSpPr>
          <p:nvPr>
            <p:ph idx="1"/>
          </p:nvPr>
        </p:nvSpPr>
        <p:spPr>
          <a:xfrm>
            <a:off x="471041" y="1302619"/>
            <a:ext cx="7779990" cy="4354339"/>
          </a:xfrm>
        </p:spPr>
        <p:txBody>
          <a:bodyPr/>
          <a:lstStyle/>
          <a:p>
            <a:pPr algn="just">
              <a:buClr>
                <a:srgbClr val="008000"/>
              </a:buClr>
              <a:buFont typeface="Wingdings" pitchFamily="2" charset="2"/>
              <a:buChar char="ü"/>
            </a:pPr>
            <a:r>
              <a:rPr lang="cs-CZ" altLang="cs-CZ" smtClean="0">
                <a:latin typeface="Arial" pitchFamily="34" charset="0"/>
                <a:cs typeface="Arial" pitchFamily="34" charset="0"/>
              </a:rPr>
              <a:t>Obaly</a:t>
            </a:r>
          </a:p>
          <a:p>
            <a:pPr lvl="1" algn="just">
              <a:buClr>
                <a:srgbClr val="008000"/>
              </a:buClr>
              <a:buFont typeface="Wingdings" pitchFamily="2" charset="2"/>
              <a:buChar char="ü"/>
            </a:pPr>
            <a:r>
              <a:rPr lang="cs-CZ" altLang="cs-CZ" smtClean="0">
                <a:latin typeface="Arial" pitchFamily="34" charset="0"/>
                <a:cs typeface="Arial" pitchFamily="34" charset="0"/>
              </a:rPr>
              <a:t>65% recyklace všech obalových odpadů v roce 2025.</a:t>
            </a:r>
          </a:p>
          <a:p>
            <a:pPr algn="just">
              <a:buClr>
                <a:srgbClr val="008000"/>
              </a:buClr>
              <a:buFont typeface="Wingdings" pitchFamily="2" charset="2"/>
              <a:buChar char="ü"/>
            </a:pPr>
            <a:r>
              <a:rPr lang="cs-CZ" altLang="cs-CZ" smtClean="0">
                <a:latin typeface="Arial" pitchFamily="34" charset="0"/>
                <a:cs typeface="Arial" pitchFamily="34" charset="0"/>
              </a:rPr>
              <a:t>Recyklace jednotlivých druhů obalových materiálů v roce 2025:</a:t>
            </a:r>
          </a:p>
          <a:p>
            <a:pPr lvl="1" algn="just">
              <a:buClr>
                <a:srgbClr val="008000"/>
              </a:buClr>
              <a:buFont typeface="Wingdings" pitchFamily="2" charset="2"/>
              <a:buChar char="ü"/>
            </a:pPr>
            <a:r>
              <a:rPr lang="cs-CZ" altLang="cs-CZ" smtClean="0">
                <a:latin typeface="Arial" pitchFamily="34" charset="0"/>
                <a:cs typeface="Arial" pitchFamily="34" charset="0"/>
              </a:rPr>
              <a:t>55% plasty,</a:t>
            </a:r>
          </a:p>
          <a:p>
            <a:pPr lvl="1" algn="just">
              <a:buClr>
                <a:srgbClr val="008000"/>
              </a:buClr>
              <a:buFont typeface="Wingdings" pitchFamily="2" charset="2"/>
              <a:buChar char="ü"/>
            </a:pPr>
            <a:r>
              <a:rPr lang="cs-CZ" altLang="cs-CZ" smtClean="0">
                <a:latin typeface="Arial" pitchFamily="34" charset="0"/>
                <a:cs typeface="Arial" pitchFamily="34" charset="0"/>
              </a:rPr>
              <a:t>60% dřevo,</a:t>
            </a:r>
          </a:p>
          <a:p>
            <a:pPr lvl="1" algn="just">
              <a:buClr>
                <a:srgbClr val="008000"/>
              </a:buClr>
              <a:buFont typeface="Wingdings" pitchFamily="2" charset="2"/>
              <a:buChar char="ü"/>
            </a:pPr>
            <a:r>
              <a:rPr lang="cs-CZ" altLang="cs-CZ" smtClean="0">
                <a:latin typeface="Arial" pitchFamily="34" charset="0"/>
                <a:cs typeface="Arial" pitchFamily="34" charset="0"/>
              </a:rPr>
              <a:t>75% železné kovy,</a:t>
            </a:r>
          </a:p>
          <a:p>
            <a:pPr lvl="1" algn="just">
              <a:buClr>
                <a:srgbClr val="008000"/>
              </a:buClr>
              <a:buFont typeface="Wingdings" pitchFamily="2" charset="2"/>
              <a:buChar char="ü"/>
            </a:pPr>
            <a:r>
              <a:rPr lang="cs-CZ" altLang="cs-CZ" smtClean="0">
                <a:latin typeface="Arial" pitchFamily="34" charset="0"/>
                <a:cs typeface="Arial" pitchFamily="34" charset="0"/>
              </a:rPr>
              <a:t>75% hliník,</a:t>
            </a:r>
          </a:p>
          <a:p>
            <a:pPr lvl="1" algn="just">
              <a:buClr>
                <a:srgbClr val="008000"/>
              </a:buClr>
              <a:buFont typeface="Wingdings" pitchFamily="2" charset="2"/>
              <a:buChar char="ü"/>
            </a:pPr>
            <a:r>
              <a:rPr lang="cs-CZ" altLang="cs-CZ" smtClean="0">
                <a:latin typeface="Arial" pitchFamily="34" charset="0"/>
                <a:cs typeface="Arial" pitchFamily="34" charset="0"/>
              </a:rPr>
              <a:t>75% sklo,</a:t>
            </a:r>
          </a:p>
          <a:p>
            <a:pPr lvl="1" algn="just">
              <a:buClr>
                <a:srgbClr val="008000"/>
              </a:buClr>
              <a:buFont typeface="Wingdings" pitchFamily="2" charset="2"/>
              <a:buChar char="ü"/>
            </a:pPr>
            <a:r>
              <a:rPr lang="cs-CZ" altLang="cs-CZ" smtClean="0">
                <a:latin typeface="Arial" pitchFamily="34" charset="0"/>
                <a:cs typeface="Arial" pitchFamily="34" charset="0"/>
              </a:rPr>
              <a:t>75% papír.</a:t>
            </a:r>
          </a:p>
          <a:p>
            <a:endParaRPr lang="cs-CZ" altLang="cs-CZ" smtClean="0"/>
          </a:p>
        </p:txBody>
      </p:sp>
    </p:spTree>
    <p:extLst>
      <p:ext uri="{BB962C8B-B14F-4D97-AF65-F5344CB8AC3E}">
        <p14:creationId xmlns:p14="http://schemas.microsoft.com/office/powerpoint/2010/main" val="3123062073"/>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p:cNvSpPr>
            <a:spLocks noGrp="1"/>
          </p:cNvSpPr>
          <p:nvPr>
            <p:ph type="title"/>
          </p:nvPr>
        </p:nvSpPr>
        <p:spPr>
          <a:xfrm>
            <a:off x="876227" y="390675"/>
            <a:ext cx="7358063" cy="657449"/>
          </a:xfrm>
        </p:spPr>
        <p:txBody>
          <a:bodyPr/>
          <a:lstStyle/>
          <a:p>
            <a:r>
              <a:rPr lang="cs-CZ" altLang="cs-CZ" sz="3400">
                <a:solidFill>
                  <a:srgbClr val="009900"/>
                </a:solidFill>
                <a:latin typeface="Arial" pitchFamily="34" charset="0"/>
                <a:cs typeface="Arial" pitchFamily="34" charset="0"/>
              </a:rPr>
              <a:t>Legislativní návrh - cíle</a:t>
            </a:r>
          </a:p>
        </p:txBody>
      </p:sp>
      <p:sp>
        <p:nvSpPr>
          <p:cNvPr id="25603" name="Zástupný symbol pro obsah 2"/>
          <p:cNvSpPr>
            <a:spLocks noGrp="1"/>
          </p:cNvSpPr>
          <p:nvPr>
            <p:ph idx="1"/>
          </p:nvPr>
        </p:nvSpPr>
        <p:spPr>
          <a:xfrm>
            <a:off x="319238" y="1302620"/>
            <a:ext cx="7931795" cy="4050729"/>
          </a:xfrm>
        </p:spPr>
        <p:txBody>
          <a:bodyPr/>
          <a:lstStyle/>
          <a:p>
            <a:pPr algn="just">
              <a:buClr>
                <a:srgbClr val="008000"/>
              </a:buClr>
              <a:buFont typeface="Wingdings" pitchFamily="2" charset="2"/>
              <a:buChar char="ü"/>
            </a:pPr>
            <a:r>
              <a:rPr lang="cs-CZ" altLang="cs-CZ" smtClean="0">
                <a:latin typeface="Arial" pitchFamily="34" charset="0"/>
                <a:cs typeface="Arial" pitchFamily="34" charset="0"/>
              </a:rPr>
              <a:t>Obaly</a:t>
            </a:r>
          </a:p>
          <a:p>
            <a:pPr lvl="1" algn="just">
              <a:buClr>
                <a:srgbClr val="008000"/>
              </a:buClr>
              <a:buFont typeface="Wingdings" pitchFamily="2" charset="2"/>
              <a:buChar char="ü"/>
            </a:pPr>
            <a:r>
              <a:rPr lang="cs-CZ" altLang="cs-CZ" smtClean="0">
                <a:latin typeface="Arial" pitchFamily="34" charset="0"/>
                <a:cs typeface="Arial" pitchFamily="34" charset="0"/>
              </a:rPr>
              <a:t>75% recyklace všech obalových odpadů v roce 2030.</a:t>
            </a:r>
          </a:p>
          <a:p>
            <a:pPr algn="just">
              <a:buClr>
                <a:srgbClr val="008000"/>
              </a:buClr>
              <a:buFont typeface="Wingdings" pitchFamily="2" charset="2"/>
              <a:buChar char="ü"/>
            </a:pPr>
            <a:r>
              <a:rPr lang="cs-CZ" altLang="cs-CZ" smtClean="0">
                <a:latin typeface="Arial" pitchFamily="34" charset="0"/>
                <a:cs typeface="Arial" pitchFamily="34" charset="0"/>
              </a:rPr>
              <a:t>Recyklace jednotlivých druhů obalových materiálů v roce 2030:</a:t>
            </a:r>
          </a:p>
          <a:p>
            <a:pPr lvl="1" algn="just">
              <a:buClr>
                <a:srgbClr val="008000"/>
              </a:buClr>
              <a:buFont typeface="Wingdings" pitchFamily="2" charset="2"/>
              <a:buChar char="ü"/>
            </a:pPr>
            <a:r>
              <a:rPr lang="cs-CZ" altLang="cs-CZ" smtClean="0">
                <a:latin typeface="Arial" pitchFamily="34" charset="0"/>
                <a:cs typeface="Arial" pitchFamily="34" charset="0"/>
              </a:rPr>
              <a:t>75% dřevo,</a:t>
            </a:r>
          </a:p>
          <a:p>
            <a:pPr lvl="1" algn="just">
              <a:buClr>
                <a:srgbClr val="008000"/>
              </a:buClr>
              <a:buFont typeface="Wingdings" pitchFamily="2" charset="2"/>
              <a:buChar char="ü"/>
            </a:pPr>
            <a:r>
              <a:rPr lang="cs-CZ" altLang="cs-CZ" smtClean="0">
                <a:latin typeface="Arial" pitchFamily="34" charset="0"/>
                <a:cs typeface="Arial" pitchFamily="34" charset="0"/>
              </a:rPr>
              <a:t>85% železné kovy,</a:t>
            </a:r>
          </a:p>
          <a:p>
            <a:pPr lvl="1" algn="just">
              <a:buClr>
                <a:srgbClr val="008000"/>
              </a:buClr>
              <a:buFont typeface="Wingdings" pitchFamily="2" charset="2"/>
              <a:buChar char="ü"/>
            </a:pPr>
            <a:r>
              <a:rPr lang="cs-CZ" altLang="cs-CZ" smtClean="0">
                <a:latin typeface="Arial" pitchFamily="34" charset="0"/>
                <a:cs typeface="Arial" pitchFamily="34" charset="0"/>
              </a:rPr>
              <a:t>85% hliník,</a:t>
            </a:r>
          </a:p>
          <a:p>
            <a:pPr lvl="1" algn="just">
              <a:buClr>
                <a:srgbClr val="008000"/>
              </a:buClr>
              <a:buFont typeface="Wingdings" pitchFamily="2" charset="2"/>
              <a:buChar char="ü"/>
            </a:pPr>
            <a:r>
              <a:rPr lang="cs-CZ" altLang="cs-CZ" smtClean="0">
                <a:latin typeface="Arial" pitchFamily="34" charset="0"/>
                <a:cs typeface="Arial" pitchFamily="34" charset="0"/>
              </a:rPr>
              <a:t>85% sklo,</a:t>
            </a:r>
          </a:p>
          <a:p>
            <a:pPr lvl="1" algn="just">
              <a:buClr>
                <a:srgbClr val="008000"/>
              </a:buClr>
              <a:buFont typeface="Wingdings" pitchFamily="2" charset="2"/>
              <a:buChar char="ü"/>
            </a:pPr>
            <a:r>
              <a:rPr lang="cs-CZ" altLang="cs-CZ" smtClean="0">
                <a:latin typeface="Arial" pitchFamily="34" charset="0"/>
                <a:cs typeface="Arial" pitchFamily="34" charset="0"/>
              </a:rPr>
              <a:t>85% papír.</a:t>
            </a:r>
          </a:p>
          <a:p>
            <a:endParaRPr lang="cs-CZ" altLang="cs-CZ" smtClean="0"/>
          </a:p>
        </p:txBody>
      </p:sp>
    </p:spTree>
    <p:extLst>
      <p:ext uri="{BB962C8B-B14F-4D97-AF65-F5344CB8AC3E}">
        <p14:creationId xmlns:p14="http://schemas.microsoft.com/office/powerpoint/2010/main" val="1740763033"/>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471042" y="2618631"/>
            <a:ext cx="8353723" cy="541363"/>
          </a:xfrm>
          <a:prstGeom prst="rect">
            <a:avLst/>
          </a:prstGeom>
        </p:spPr>
        <p:txBody>
          <a:bodyPr lIns="64284" tIns="32142" rIns="64284" bIns="32142">
            <a:spAutoFit/>
          </a:bodyPr>
          <a:lstStyle/>
          <a:p>
            <a:pPr algn="ctr" fontAlgn="base">
              <a:spcBef>
                <a:spcPct val="0"/>
              </a:spcBef>
              <a:spcAft>
                <a:spcPct val="0"/>
              </a:spcAft>
              <a:defRPr/>
            </a:pPr>
            <a:r>
              <a:rPr lang="cs-CZ" altLang="cs-CZ" sz="3100" b="1" u="sng" kern="0" dirty="0">
                <a:solidFill>
                  <a:srgbClr val="009900"/>
                </a:solidFill>
                <a:latin typeface="Arial" pitchFamily="34" charset="0"/>
                <a:sym typeface="Gill Sans"/>
              </a:rPr>
              <a:t>Strategie ČR pro oběhové hospodářství </a:t>
            </a:r>
          </a:p>
        </p:txBody>
      </p:sp>
    </p:spTree>
    <p:extLst>
      <p:ext uri="{BB962C8B-B14F-4D97-AF65-F5344CB8AC3E}">
        <p14:creationId xmlns:p14="http://schemas.microsoft.com/office/powerpoint/2010/main" val="1723449824"/>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a:xfrm>
            <a:off x="876227" y="138411"/>
            <a:ext cx="7358063" cy="1164208"/>
          </a:xfrm>
        </p:spPr>
        <p:txBody>
          <a:bodyPr/>
          <a:lstStyle/>
          <a:p>
            <a:pPr>
              <a:defRPr/>
            </a:pPr>
            <a:r>
              <a:rPr lang="cs-CZ" altLang="cs-CZ" sz="3500" b="1" u="sng" dirty="0">
                <a:solidFill>
                  <a:srgbClr val="008000"/>
                </a:solidFill>
                <a:latin typeface="+mn-lt"/>
              </a:rPr>
              <a:t>Priority ČR v oblasti oběhového hospodářství</a:t>
            </a:r>
          </a:p>
        </p:txBody>
      </p:sp>
      <p:sp>
        <p:nvSpPr>
          <p:cNvPr id="27651" name="Zástupný symbol pro obsah 2"/>
          <p:cNvSpPr>
            <a:spLocks noGrp="1"/>
          </p:cNvSpPr>
          <p:nvPr>
            <p:ph idx="1"/>
          </p:nvPr>
        </p:nvSpPr>
        <p:spPr>
          <a:xfrm>
            <a:off x="267891" y="1454423"/>
            <a:ext cx="8608219" cy="4455914"/>
          </a:xfrm>
        </p:spPr>
        <p:txBody>
          <a:bodyPr/>
          <a:lstStyle/>
          <a:p>
            <a:pPr algn="just">
              <a:spcBef>
                <a:spcPts val="422"/>
              </a:spcBef>
              <a:buClr>
                <a:srgbClr val="008000"/>
              </a:buClr>
              <a:buFont typeface="Wingdings" pitchFamily="2" charset="2"/>
              <a:buChar char="ü"/>
            </a:pPr>
            <a:r>
              <a:rPr lang="cs-CZ" altLang="cs-CZ" sz="2200">
                <a:latin typeface="Arial" pitchFamily="34" charset="0"/>
                <a:cs typeface="Arial" pitchFamily="34" charset="0"/>
              </a:rPr>
              <a:t>Definice </a:t>
            </a:r>
          </a:p>
          <a:p>
            <a:pPr algn="just">
              <a:spcBef>
                <a:spcPts val="422"/>
              </a:spcBef>
              <a:buClr>
                <a:srgbClr val="008000"/>
              </a:buClr>
              <a:buFont typeface="Wingdings" pitchFamily="2" charset="2"/>
              <a:buChar char="ü"/>
            </a:pPr>
            <a:r>
              <a:rPr lang="cs-CZ" altLang="cs-CZ" sz="2200">
                <a:latin typeface="Arial" pitchFamily="34" charset="0"/>
                <a:cs typeface="Arial" pitchFamily="34" charset="0"/>
              </a:rPr>
              <a:t>Výpočtové metody.</a:t>
            </a:r>
          </a:p>
          <a:p>
            <a:pPr algn="just">
              <a:spcBef>
                <a:spcPts val="422"/>
              </a:spcBef>
              <a:buClr>
                <a:srgbClr val="008000"/>
              </a:buClr>
              <a:buFont typeface="Wingdings" pitchFamily="2" charset="2"/>
              <a:buChar char="ü"/>
            </a:pPr>
            <a:r>
              <a:rPr lang="cs-CZ" altLang="cs-CZ" sz="2200">
                <a:latin typeface="Arial" pitchFamily="34" charset="0"/>
                <a:cs typeface="Arial" pitchFamily="34" charset="0"/>
              </a:rPr>
              <a:t>Statistika a reporting. </a:t>
            </a:r>
            <a:endParaRPr lang="cs-CZ" altLang="cs-CZ" sz="2200"/>
          </a:p>
          <a:p>
            <a:pPr algn="just">
              <a:spcBef>
                <a:spcPts val="422"/>
              </a:spcBef>
              <a:buClr>
                <a:srgbClr val="008000"/>
              </a:buClr>
              <a:buFont typeface="Wingdings" pitchFamily="2" charset="2"/>
              <a:buChar char="ü"/>
            </a:pPr>
            <a:r>
              <a:rPr lang="cs-CZ" altLang="cs-CZ" sz="2200">
                <a:latin typeface="Arial" pitchFamily="34" charset="0"/>
                <a:cs typeface="Arial" pitchFamily="34" charset="0"/>
              </a:rPr>
              <a:t>Omezování skládkování. </a:t>
            </a:r>
          </a:p>
          <a:p>
            <a:pPr algn="just">
              <a:spcBef>
                <a:spcPts val="422"/>
              </a:spcBef>
              <a:buClr>
                <a:srgbClr val="008000"/>
              </a:buClr>
              <a:buFont typeface="Wingdings" pitchFamily="2" charset="2"/>
              <a:buChar char="ü"/>
            </a:pPr>
            <a:r>
              <a:rPr lang="cs-CZ" altLang="cs-CZ" sz="2200">
                <a:latin typeface="Arial" pitchFamily="34" charset="0"/>
                <a:cs typeface="Arial" pitchFamily="34" charset="0"/>
              </a:rPr>
              <a:t>Realistické cíle pro recyklaci odpadů a odpadů z obalů. </a:t>
            </a:r>
          </a:p>
          <a:p>
            <a:pPr algn="just">
              <a:spcBef>
                <a:spcPts val="422"/>
              </a:spcBef>
              <a:buClr>
                <a:srgbClr val="008000"/>
              </a:buClr>
              <a:buFont typeface="Wingdings" pitchFamily="2" charset="2"/>
              <a:buChar char="ü"/>
            </a:pPr>
            <a:r>
              <a:rPr lang="cs-CZ" altLang="cs-CZ" sz="2200">
                <a:latin typeface="Arial" pitchFamily="34" charset="0"/>
                <a:cs typeface="Arial" pitchFamily="34" charset="0"/>
              </a:rPr>
              <a:t>Adekvátní postavení energetického využití odpadů. </a:t>
            </a:r>
          </a:p>
          <a:p>
            <a:pPr algn="just">
              <a:spcBef>
                <a:spcPts val="422"/>
              </a:spcBef>
              <a:buClr>
                <a:srgbClr val="008000"/>
              </a:buClr>
              <a:buFont typeface="Wingdings" pitchFamily="2" charset="2"/>
              <a:buChar char="ü"/>
            </a:pPr>
            <a:r>
              <a:rPr lang="cs-CZ" altLang="cs-CZ" sz="2200">
                <a:latin typeface="Arial" pitchFamily="34" charset="0"/>
                <a:cs typeface="Arial" pitchFamily="34" charset="0"/>
              </a:rPr>
              <a:t>Omezování potravinového odpadu.</a:t>
            </a:r>
          </a:p>
          <a:p>
            <a:pPr algn="just">
              <a:spcBef>
                <a:spcPts val="422"/>
              </a:spcBef>
              <a:buClr>
                <a:srgbClr val="008000"/>
              </a:buClr>
              <a:buFont typeface="Wingdings" pitchFamily="2" charset="2"/>
              <a:buChar char="ü"/>
            </a:pPr>
            <a:r>
              <a:rPr lang="cs-CZ" altLang="cs-CZ" sz="2200">
                <a:latin typeface="Arial" pitchFamily="34" charset="0"/>
                <a:cs typeface="Arial" pitchFamily="34" charset="0"/>
              </a:rPr>
              <a:t>Snižování spotřeby primárních surovin.</a:t>
            </a:r>
          </a:p>
          <a:p>
            <a:pPr algn="just">
              <a:spcBef>
                <a:spcPts val="422"/>
              </a:spcBef>
              <a:buClr>
                <a:srgbClr val="008000"/>
              </a:buClr>
              <a:buFont typeface="Wingdings" pitchFamily="2" charset="2"/>
              <a:buChar char="ü"/>
            </a:pPr>
            <a:r>
              <a:rPr lang="cs-CZ" altLang="cs-CZ" sz="2200">
                <a:latin typeface="Arial" pitchFamily="34" charset="0"/>
                <a:cs typeface="Arial" pitchFamily="34" charset="0"/>
              </a:rPr>
              <a:t>Podpora zpracovatelského průmyslu v EU.</a:t>
            </a:r>
          </a:p>
          <a:p>
            <a:pPr algn="just">
              <a:spcBef>
                <a:spcPts val="422"/>
              </a:spcBef>
              <a:buClr>
                <a:srgbClr val="008000"/>
              </a:buClr>
              <a:buFont typeface="Wingdings" pitchFamily="2" charset="2"/>
              <a:buChar char="ü"/>
            </a:pPr>
            <a:r>
              <a:rPr lang="cs-CZ" altLang="cs-CZ" sz="2200">
                <a:latin typeface="Arial" pitchFamily="34" charset="0"/>
                <a:cs typeface="Arial" pitchFamily="34" charset="0"/>
              </a:rPr>
              <a:t>Vytvoření vhodného prostředí pro zvýšení spotřeby druhotných surovin (ekonomické nástroje).</a:t>
            </a:r>
          </a:p>
        </p:txBody>
      </p:sp>
    </p:spTree>
    <p:extLst>
      <p:ext uri="{BB962C8B-B14F-4D97-AF65-F5344CB8AC3E}">
        <p14:creationId xmlns:p14="http://schemas.microsoft.com/office/powerpoint/2010/main" val="3216247829"/>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ctrTitle"/>
          </p:nvPr>
        </p:nvSpPr>
        <p:spPr/>
        <p:txBody>
          <a:bodyPr>
            <a:normAutofit/>
          </a:bodyPr>
          <a:lstStyle/>
          <a:p>
            <a:r>
              <a:rPr lang="cs-CZ" dirty="0" smtClean="0">
                <a:solidFill>
                  <a:schemeClr val="accent1"/>
                </a:solidFill>
              </a:rPr>
              <a:t> Legislativa MŽP a pozice ČR k oběhovému hospodářství - CEP</a:t>
            </a:r>
            <a:endParaRPr lang="cs-CZ" dirty="0">
              <a:solidFill>
                <a:schemeClr val="accent1"/>
              </a:solidFill>
            </a:endParaRPr>
          </a:p>
        </p:txBody>
      </p:sp>
      <p:sp>
        <p:nvSpPr>
          <p:cNvPr id="6" name="Podnadpis 5"/>
          <p:cNvSpPr>
            <a:spLocks noGrp="1"/>
          </p:cNvSpPr>
          <p:nvPr>
            <p:ph type="subTitle" idx="1"/>
          </p:nvPr>
        </p:nvSpPr>
        <p:spPr/>
        <p:txBody>
          <a:bodyPr/>
          <a:lstStyle/>
          <a:p>
            <a:r>
              <a:rPr lang="cs-CZ" dirty="0" smtClean="0">
                <a:solidFill>
                  <a:schemeClr val="tx1"/>
                </a:solidFill>
              </a:rPr>
              <a:t>Ing. Jaromír Manhart -  ředitel odboru odpadů MŽP</a:t>
            </a:r>
            <a:endParaRPr lang="cs-CZ" dirty="0">
              <a:solidFill>
                <a:schemeClr val="tx1"/>
              </a:solidFill>
            </a:endParaRPr>
          </a:p>
        </p:txBody>
      </p:sp>
      <p:sp>
        <p:nvSpPr>
          <p:cNvPr id="4" name="Zástupný symbol pro číslo snímku 3"/>
          <p:cNvSpPr>
            <a:spLocks noGrp="1"/>
          </p:cNvSpPr>
          <p:nvPr>
            <p:ph type="sldNum" sz="quarter" idx="12"/>
          </p:nvPr>
        </p:nvSpPr>
        <p:spPr/>
        <p:txBody>
          <a:bodyPr/>
          <a:lstStyle/>
          <a:p>
            <a:fld id="{3F217CD6-7C16-49EB-BD84-4E04F2158596}" type="slidenum">
              <a:rPr lang="cs-CZ" smtClean="0"/>
              <a:pPr/>
              <a:t>3</a:t>
            </a:fld>
            <a:endParaRPr lang="cs-CZ"/>
          </a:p>
        </p:txBody>
      </p:sp>
      <p:pic>
        <p:nvPicPr>
          <p:cNvPr id="7" name="Picture 3" descr="C:\Users\czzmitkovah\Pictures\logo.gif"/>
          <p:cNvPicPr>
            <a:picLocks noChangeAspect="1" noChangeArrowheads="1"/>
          </p:cNvPicPr>
          <p:nvPr/>
        </p:nvPicPr>
        <p:blipFill>
          <a:blip r:embed="rId2" cstate="print"/>
          <a:srcRect/>
          <a:stretch>
            <a:fillRect/>
          </a:stretch>
        </p:blipFill>
        <p:spPr bwMode="auto">
          <a:xfrm>
            <a:off x="7740352" y="6093296"/>
            <a:ext cx="571500" cy="571500"/>
          </a:xfrm>
          <a:prstGeom prst="rect">
            <a:avLst/>
          </a:prstGeom>
          <a:noFill/>
        </p:spPr>
      </p:pic>
    </p:spTree>
    <p:extLst>
      <p:ext uri="{BB962C8B-B14F-4D97-AF65-F5344CB8AC3E}">
        <p14:creationId xmlns:p14="http://schemas.microsoft.com/office/powerpoint/2010/main" val="2748290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369466" y="492249"/>
            <a:ext cx="7989838" cy="1955602"/>
          </a:xfrm>
        </p:spPr>
        <p:txBody>
          <a:bodyPr lIns="91425" tIns="45713" rIns="91425" bIns="45713" anchor="ctr"/>
          <a:lstStyle/>
          <a:p>
            <a:pPr eaLnBrk="1" hangingPunct="1"/>
            <a:r>
              <a:rPr lang="cs-CZ" altLang="cs-CZ" sz="3100" b="1">
                <a:solidFill>
                  <a:srgbClr val="008000"/>
                </a:solidFill>
                <a:latin typeface="Arial" pitchFamily="34" charset="0"/>
              </a:rPr>
              <a:t>DĚKUJI ZA POZORNOST.</a:t>
            </a:r>
            <a:r>
              <a:rPr lang="cs-CZ" altLang="cs-CZ" sz="4900" b="1"/>
              <a:t> </a:t>
            </a:r>
            <a:endParaRPr lang="en-US" altLang="cs-CZ" sz="4900" b="1"/>
          </a:p>
        </p:txBody>
      </p:sp>
      <p:sp>
        <p:nvSpPr>
          <p:cNvPr id="18435" name="Rectangle 3"/>
          <p:cNvSpPr>
            <a:spLocks noGrp="1" noChangeArrowheads="1"/>
          </p:cNvSpPr>
          <p:nvPr>
            <p:ph type="body" idx="4294967295"/>
          </p:nvPr>
        </p:nvSpPr>
        <p:spPr>
          <a:xfrm>
            <a:off x="420812" y="2061642"/>
            <a:ext cx="7772176" cy="1468934"/>
          </a:xfrm>
        </p:spPr>
        <p:txBody>
          <a:bodyPr lIns="91425" tIns="45713" rIns="91425" bIns="45713"/>
          <a:lstStyle/>
          <a:p>
            <a:pPr marL="241068" indent="-241068" eaLnBrk="1" hangingPunct="1">
              <a:buNone/>
              <a:defRPr/>
            </a:pPr>
            <a:endParaRPr lang="cs-CZ" sz="1400" dirty="0">
              <a:latin typeface="Arial" pitchFamily="34" charset="0"/>
            </a:endParaRPr>
          </a:p>
          <a:p>
            <a:pPr marL="0" indent="0" eaLnBrk="1" hangingPunct="1">
              <a:buNone/>
              <a:defRPr/>
            </a:pPr>
            <a:r>
              <a:rPr lang="cs-CZ" b="1" dirty="0" smtClean="0">
                <a:latin typeface="Arial" pitchFamily="34" charset="0"/>
              </a:rPr>
              <a:t>Ing. Bc. Jan </a:t>
            </a:r>
            <a:r>
              <a:rPr lang="cs-CZ" b="1" dirty="0" err="1" smtClean="0">
                <a:latin typeface="Arial" pitchFamily="34" charset="0"/>
              </a:rPr>
              <a:t>Maršák</a:t>
            </a:r>
            <a:r>
              <a:rPr lang="cs-CZ" b="1" dirty="0" smtClean="0">
                <a:latin typeface="Arial" pitchFamily="34" charset="0"/>
              </a:rPr>
              <a:t>, Ph.D.</a:t>
            </a:r>
          </a:p>
          <a:p>
            <a:pPr marL="241068" indent="-241068" eaLnBrk="1" hangingPunct="1">
              <a:buNone/>
              <a:defRPr/>
            </a:pPr>
            <a:endParaRPr lang="cs-CZ" sz="1400" dirty="0">
              <a:latin typeface="Arial" pitchFamily="34" charset="0"/>
            </a:endParaRPr>
          </a:p>
          <a:p>
            <a:pPr marL="241068" indent="-241068" eaLnBrk="1" hangingPunct="1">
              <a:buNone/>
              <a:defRPr/>
            </a:pPr>
            <a:endParaRPr lang="cs-CZ" sz="1400" dirty="0">
              <a:latin typeface="Arial" pitchFamily="34" charset="0"/>
            </a:endParaRPr>
          </a:p>
          <a:p>
            <a:pPr marL="241068" indent="-241068" eaLnBrk="1" hangingPunct="1">
              <a:buNone/>
              <a:defRPr/>
            </a:pPr>
            <a:r>
              <a:rPr lang="cs-CZ" sz="1700" dirty="0">
                <a:solidFill>
                  <a:srgbClr val="92D050"/>
                </a:solidFill>
                <a:latin typeface="Arial" pitchFamily="34" charset="0"/>
                <a:hlinkClick r:id="rId2"/>
              </a:rPr>
              <a:t>Jan.Marsak@mzp.cz</a:t>
            </a:r>
            <a:endParaRPr lang="cs-CZ" sz="1700" dirty="0">
              <a:solidFill>
                <a:srgbClr val="92D050"/>
              </a:solidFill>
              <a:latin typeface="Arial" pitchFamily="34" charset="0"/>
            </a:endParaRPr>
          </a:p>
          <a:p>
            <a:pPr marL="241068" indent="-241068" eaLnBrk="1" hangingPunct="1">
              <a:buNone/>
              <a:defRPr/>
            </a:pPr>
            <a:endParaRPr lang="cs-CZ" sz="1300" dirty="0">
              <a:latin typeface="Arial" pitchFamily="34" charset="0"/>
            </a:endParaRPr>
          </a:p>
          <a:p>
            <a:pPr marL="241068" indent="-241068" eaLnBrk="1" hangingPunct="1">
              <a:buNone/>
              <a:defRPr/>
            </a:pPr>
            <a:endParaRPr lang="cs-CZ" sz="1300" dirty="0">
              <a:latin typeface="Arial" pitchFamily="34" charset="0"/>
            </a:endParaRPr>
          </a:p>
          <a:p>
            <a:pPr marL="241068" indent="-241068" eaLnBrk="1" hangingPunct="1">
              <a:buNone/>
              <a:defRPr/>
            </a:pPr>
            <a:endParaRPr lang="cs-CZ" sz="1300" dirty="0">
              <a:latin typeface="Arial" pitchFamily="34" charset="0"/>
            </a:endParaRPr>
          </a:p>
          <a:p>
            <a:pPr marL="241068" indent="-241068" eaLnBrk="1" hangingPunct="1">
              <a:buNone/>
              <a:defRPr/>
            </a:pPr>
            <a:r>
              <a:rPr lang="cs-CZ" sz="1300" dirty="0">
                <a:latin typeface="Arial" pitchFamily="34" charset="0"/>
              </a:rPr>
              <a:t>											</a:t>
            </a:r>
          </a:p>
          <a:p>
            <a:pPr marL="241068" indent="-241068" eaLnBrk="1" hangingPunct="1">
              <a:buNone/>
              <a:defRPr/>
            </a:pPr>
            <a:endParaRPr lang="en-US" dirty="0" smtClean="0">
              <a:latin typeface="Arial" pitchFamily="34" charset="0"/>
            </a:endParaRPr>
          </a:p>
        </p:txBody>
      </p:sp>
    </p:spTree>
    <p:extLst>
      <p:ext uri="{BB962C8B-B14F-4D97-AF65-F5344CB8AC3E}">
        <p14:creationId xmlns:p14="http://schemas.microsoft.com/office/powerpoint/2010/main" val="483230272"/>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normAutofit/>
          </a:bodyPr>
          <a:lstStyle/>
          <a:p>
            <a:r>
              <a:rPr lang="cs-CZ" sz="4000" dirty="0">
                <a:solidFill>
                  <a:schemeClr val="tx2">
                    <a:lumMod val="60000"/>
                    <a:lumOff val="40000"/>
                  </a:schemeClr>
                </a:solidFill>
              </a:rPr>
              <a:t>Připravovaná </a:t>
            </a:r>
            <a:r>
              <a:rPr lang="cs-CZ" sz="4000" dirty="0" smtClean="0">
                <a:solidFill>
                  <a:schemeClr val="tx2">
                    <a:lumMod val="60000"/>
                    <a:lumOff val="40000"/>
                  </a:schemeClr>
                </a:solidFill>
              </a:rPr>
              <a:t>legislativa</a:t>
            </a:r>
            <a:br>
              <a:rPr lang="cs-CZ" sz="4000" dirty="0" smtClean="0">
                <a:solidFill>
                  <a:schemeClr val="tx2">
                    <a:lumMod val="60000"/>
                    <a:lumOff val="40000"/>
                  </a:schemeClr>
                </a:solidFill>
              </a:rPr>
            </a:br>
            <a:r>
              <a:rPr lang="cs-CZ" sz="4000" dirty="0" smtClean="0">
                <a:solidFill>
                  <a:schemeClr val="tx2">
                    <a:lumMod val="60000"/>
                    <a:lumOff val="40000"/>
                  </a:schemeClr>
                </a:solidFill>
              </a:rPr>
              <a:t>EU – CEP,  </a:t>
            </a:r>
            <a:r>
              <a:rPr lang="cs-CZ" sz="4000" dirty="0">
                <a:solidFill>
                  <a:schemeClr val="tx2">
                    <a:lumMod val="60000"/>
                    <a:lumOff val="40000"/>
                  </a:schemeClr>
                </a:solidFill>
              </a:rPr>
              <a:t>pozice EXPRA</a:t>
            </a:r>
          </a:p>
        </p:txBody>
      </p:sp>
      <p:sp>
        <p:nvSpPr>
          <p:cNvPr id="5" name="Podnadpis 4"/>
          <p:cNvSpPr>
            <a:spLocks noGrp="1"/>
          </p:cNvSpPr>
          <p:nvPr>
            <p:ph type="subTitle" idx="1"/>
          </p:nvPr>
        </p:nvSpPr>
        <p:spPr/>
        <p:txBody>
          <a:bodyPr>
            <a:normAutofit/>
          </a:bodyPr>
          <a:lstStyle/>
          <a:p>
            <a:r>
              <a:rPr lang="cs-CZ" sz="2400" dirty="0" smtClean="0">
                <a:solidFill>
                  <a:schemeClr val="tx1"/>
                </a:solidFill>
              </a:rPr>
              <a:t>Ing. Zbyněk Kozel, gen. ředitel EKO-KOM a.s.</a:t>
            </a:r>
          </a:p>
        </p:txBody>
      </p:sp>
      <p:sp>
        <p:nvSpPr>
          <p:cNvPr id="3" name="Zástupný symbol pro číslo snímku 2"/>
          <p:cNvSpPr>
            <a:spLocks noGrp="1"/>
          </p:cNvSpPr>
          <p:nvPr>
            <p:ph type="sldNum" sz="quarter" idx="12"/>
          </p:nvPr>
        </p:nvSpPr>
        <p:spPr/>
        <p:txBody>
          <a:bodyPr/>
          <a:lstStyle/>
          <a:p>
            <a:fld id="{3F217CD6-7C16-49EB-BD84-4E04F2158596}" type="slidenum">
              <a:rPr lang="cs-CZ" smtClean="0"/>
              <a:pPr/>
              <a:t>31</a:t>
            </a:fld>
            <a:endParaRPr lang="cs-CZ"/>
          </a:p>
        </p:txBody>
      </p:sp>
      <p:pic>
        <p:nvPicPr>
          <p:cNvPr id="10242" name="Picture 2" descr="C:\Users\czzmitkovah\Pictures\logo.gif"/>
          <p:cNvPicPr>
            <a:picLocks noChangeAspect="1" noChangeArrowheads="1"/>
          </p:cNvPicPr>
          <p:nvPr/>
        </p:nvPicPr>
        <p:blipFill>
          <a:blip r:embed="rId2" cstate="print"/>
          <a:srcRect/>
          <a:stretch>
            <a:fillRect/>
          </a:stretch>
        </p:blipFill>
        <p:spPr bwMode="auto">
          <a:xfrm>
            <a:off x="7740352" y="6021288"/>
            <a:ext cx="571500" cy="571500"/>
          </a:xfrm>
          <a:prstGeom prst="rect">
            <a:avLst/>
          </a:prstGeom>
          <a:noFill/>
        </p:spPr>
      </p:pic>
    </p:spTree>
    <p:extLst>
      <p:ext uri="{BB962C8B-B14F-4D97-AF65-F5344CB8AC3E}">
        <p14:creationId xmlns:p14="http://schemas.microsoft.com/office/powerpoint/2010/main" val="16348127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dirty="0" smtClean="0"/>
              <a:t>Otazníky v souvislosti s balíčkem oběhového hospodářství</a:t>
            </a: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40858393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Rozšířená odpovědnost výrobce</a:t>
            </a:r>
            <a:endParaRPr lang="cs-CZ" dirty="0"/>
          </a:p>
        </p:txBody>
      </p:sp>
      <p:sp>
        <p:nvSpPr>
          <p:cNvPr id="3" name="Zástupný symbol pro obsah 2"/>
          <p:cNvSpPr>
            <a:spLocks noGrp="1"/>
          </p:cNvSpPr>
          <p:nvPr>
            <p:ph idx="1"/>
          </p:nvPr>
        </p:nvSpPr>
        <p:spPr/>
        <p:txBody>
          <a:bodyPr>
            <a:normAutofit fontScale="47500" lnSpcReduction="20000"/>
          </a:bodyPr>
          <a:lstStyle/>
          <a:p>
            <a:r>
              <a:rPr lang="cs-CZ" b="1" dirty="0" smtClean="0"/>
              <a:t>Obecné požadavky na systémy rozšířené odpovědnosti výrobce </a:t>
            </a:r>
            <a:r>
              <a:rPr lang="en-US" b="1" dirty="0" smtClean="0"/>
              <a:t>EN </a:t>
            </a:r>
            <a:r>
              <a:rPr lang="en-US" dirty="0"/>
              <a:t>16 </a:t>
            </a:r>
            <a:r>
              <a:rPr lang="en-US" b="1" dirty="0"/>
              <a:t>EN </a:t>
            </a:r>
            <a:endParaRPr lang="en-US" dirty="0"/>
          </a:p>
          <a:p>
            <a:endParaRPr lang="cs-CZ" dirty="0"/>
          </a:p>
          <a:p>
            <a:r>
              <a:rPr lang="en-US" dirty="0"/>
              <a:t>1. </a:t>
            </a:r>
            <a:r>
              <a:rPr lang="cs-CZ" dirty="0" smtClean="0"/>
              <a:t>Členské státy zajistí zavedení systémů rozšířené odpovědnosti výrobce v souladu s článkem </a:t>
            </a:r>
            <a:r>
              <a:rPr lang="en-US" dirty="0" smtClean="0"/>
              <a:t>8 </a:t>
            </a:r>
            <a:r>
              <a:rPr lang="cs-CZ" dirty="0" smtClean="0"/>
              <a:t>odst. </a:t>
            </a:r>
            <a:r>
              <a:rPr lang="en-US" dirty="0" smtClean="0"/>
              <a:t>1</a:t>
            </a:r>
            <a:r>
              <a:rPr lang="en-US" dirty="0"/>
              <a:t>: </a:t>
            </a:r>
          </a:p>
          <a:p>
            <a:r>
              <a:rPr lang="en-US" dirty="0"/>
              <a:t>– </a:t>
            </a:r>
            <a:r>
              <a:rPr lang="cs-CZ" dirty="0" smtClean="0"/>
              <a:t>jasně definovat úkoly a povinnosti výrobců produktů, kteří uvádějí zboží na trh Unie</a:t>
            </a:r>
            <a:r>
              <a:rPr lang="en-US" dirty="0" smtClean="0"/>
              <a:t>, </a:t>
            </a:r>
            <a:r>
              <a:rPr lang="cs-CZ" dirty="0" smtClean="0"/>
              <a:t>organizací realizujících jejich jménem rozšířenou odpovědnost výrobce, soukromých i </a:t>
            </a:r>
            <a:r>
              <a:rPr lang="en-US" dirty="0" smtClean="0"/>
              <a:t> </a:t>
            </a:r>
            <a:r>
              <a:rPr lang="cs-CZ" dirty="0" smtClean="0"/>
              <a:t>veřejných subjektů nakládajících s odpadem, místních úřadů a v relevantních případech schválených subjektů provádějících přípravu k opětovnému použití</a:t>
            </a:r>
            <a:r>
              <a:rPr lang="en-US" dirty="0" smtClean="0"/>
              <a:t>; </a:t>
            </a:r>
            <a:endParaRPr lang="en-US" dirty="0"/>
          </a:p>
          <a:p>
            <a:r>
              <a:rPr lang="en-US" dirty="0" smtClean="0"/>
              <a:t>–</a:t>
            </a:r>
            <a:r>
              <a:rPr lang="cs-CZ" dirty="0" smtClean="0"/>
              <a:t> v souladu s hierarchií odpadů stanovit měřitelné cíle pro nakládání s odpady za účelem splnění minimálních kvantitativních cílů odpovídajících danému systému stanovených v této směrnici, </a:t>
            </a:r>
            <a:r>
              <a:rPr lang="cs-CZ" dirty="0" err="1" smtClean="0"/>
              <a:t>směrnici</a:t>
            </a:r>
            <a:r>
              <a:rPr lang="cs-CZ" dirty="0" smtClean="0"/>
              <a:t> </a:t>
            </a:r>
            <a:r>
              <a:rPr lang="en-US" dirty="0" smtClean="0"/>
              <a:t>94/62/E</a:t>
            </a:r>
            <a:r>
              <a:rPr lang="cs-CZ" dirty="0" smtClean="0"/>
              <a:t>S</a:t>
            </a:r>
            <a:r>
              <a:rPr lang="en-US" dirty="0" smtClean="0"/>
              <a:t>, </a:t>
            </a:r>
            <a:r>
              <a:rPr lang="cs-CZ" dirty="0" smtClean="0"/>
              <a:t>směrnici </a:t>
            </a:r>
            <a:r>
              <a:rPr lang="en-US" dirty="0" smtClean="0"/>
              <a:t>2000/53/E</a:t>
            </a:r>
            <a:r>
              <a:rPr lang="cs-CZ" dirty="0" smtClean="0"/>
              <a:t>S</a:t>
            </a:r>
            <a:r>
              <a:rPr lang="en-US" dirty="0" smtClean="0"/>
              <a:t>, </a:t>
            </a:r>
            <a:r>
              <a:rPr lang="cs-CZ" dirty="0" smtClean="0"/>
              <a:t>směrnici </a:t>
            </a:r>
            <a:r>
              <a:rPr lang="en-US" dirty="0" smtClean="0"/>
              <a:t>2006/66/E</a:t>
            </a:r>
            <a:r>
              <a:rPr lang="cs-CZ" dirty="0" smtClean="0"/>
              <a:t>S</a:t>
            </a:r>
            <a:r>
              <a:rPr lang="en-US" dirty="0" smtClean="0"/>
              <a:t> a</a:t>
            </a:r>
            <a:r>
              <a:rPr lang="cs-CZ" dirty="0" smtClean="0"/>
              <a:t> směrnici </a:t>
            </a:r>
            <a:r>
              <a:rPr lang="en-US" dirty="0" smtClean="0"/>
              <a:t>2012/19/EU</a:t>
            </a:r>
            <a:r>
              <a:rPr lang="en-US" dirty="0"/>
              <a:t>; </a:t>
            </a:r>
          </a:p>
          <a:p>
            <a:r>
              <a:rPr lang="en-US" dirty="0"/>
              <a:t>– </a:t>
            </a:r>
            <a:r>
              <a:rPr lang="cs-CZ" dirty="0" smtClean="0"/>
              <a:t>zavést systém vykazování s cílem získat údaje o výrobcích uváděných na trh Unie výrobci, na které se vztahuje rozšířená odpovědnost výrobce. Poté, co se z těchto výrobků stane odpad</a:t>
            </a:r>
            <a:r>
              <a:rPr lang="en-US" dirty="0" smtClean="0"/>
              <a:t>, </a:t>
            </a:r>
            <a:r>
              <a:rPr lang="cs-CZ" dirty="0" smtClean="0"/>
              <a:t>musí být v rámci systému vykazování zajištěno shromažďování údajů o sběru  odpadu a nakládání s ním, s uvedením (v relevantních případech) toků odpadových materiálů</a:t>
            </a:r>
            <a:r>
              <a:rPr lang="en-US" dirty="0" smtClean="0"/>
              <a:t>; </a:t>
            </a:r>
            <a:endParaRPr lang="en-US" dirty="0"/>
          </a:p>
          <a:p>
            <a:r>
              <a:rPr lang="en-US" dirty="0"/>
              <a:t>– </a:t>
            </a:r>
            <a:r>
              <a:rPr lang="cs-CZ" dirty="0" smtClean="0"/>
              <a:t>zajistit stejný přístup  a princip nediskriminace pro výrobce produktů i s ohledem na malé a střední podniky.</a:t>
            </a:r>
            <a:r>
              <a:rPr lang="en-US" dirty="0" smtClean="0"/>
              <a:t> </a:t>
            </a:r>
            <a:endParaRPr lang="en-US" dirty="0"/>
          </a:p>
        </p:txBody>
      </p:sp>
    </p:spTree>
    <p:extLst>
      <p:ext uri="{BB962C8B-B14F-4D97-AF65-F5344CB8AC3E}">
        <p14:creationId xmlns:p14="http://schemas.microsoft.com/office/powerpoint/2010/main" val="25651508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Rozšířená odpovědnost výrobce</a:t>
            </a:r>
            <a:endParaRPr lang="cs-CZ" dirty="0"/>
          </a:p>
        </p:txBody>
      </p:sp>
      <p:sp>
        <p:nvSpPr>
          <p:cNvPr id="3" name="Zástupný symbol pro obsah 2"/>
          <p:cNvSpPr>
            <a:spLocks noGrp="1"/>
          </p:cNvSpPr>
          <p:nvPr>
            <p:ph idx="1"/>
          </p:nvPr>
        </p:nvSpPr>
        <p:spPr/>
        <p:txBody>
          <a:bodyPr>
            <a:normAutofit fontScale="77500" lnSpcReduction="20000"/>
          </a:bodyPr>
          <a:lstStyle/>
          <a:p>
            <a:r>
              <a:rPr lang="cs-CZ" b="1" dirty="0" smtClean="0"/>
              <a:t>Obecné požadavky na systémy rozšířené odpovědnosti výrobce </a:t>
            </a:r>
            <a:r>
              <a:rPr lang="en-US" b="1" dirty="0" smtClean="0"/>
              <a:t>EN </a:t>
            </a:r>
            <a:r>
              <a:rPr lang="en-US" dirty="0"/>
              <a:t>16 </a:t>
            </a:r>
            <a:r>
              <a:rPr lang="en-US" b="1" dirty="0"/>
              <a:t>EN </a:t>
            </a:r>
            <a:endParaRPr lang="en-US" dirty="0"/>
          </a:p>
          <a:p>
            <a:endParaRPr lang="cs-CZ" dirty="0"/>
          </a:p>
          <a:p>
            <a:endParaRPr lang="cs-CZ" dirty="0"/>
          </a:p>
          <a:p>
            <a:r>
              <a:rPr lang="en-US" dirty="0" smtClean="0"/>
              <a:t>2. </a:t>
            </a:r>
            <a:r>
              <a:rPr lang="cs-CZ" dirty="0" smtClean="0"/>
              <a:t>Členské státy přijmou nezbytná opatření k tomu, aby byly držitelé odpadu, na které se vztahují systémy rozšířené odpovědnosti výrobce vytvořené v souladu s článkem </a:t>
            </a:r>
            <a:r>
              <a:rPr lang="en-US" dirty="0" smtClean="0"/>
              <a:t>8 </a:t>
            </a:r>
            <a:r>
              <a:rPr lang="cs-CZ" dirty="0" smtClean="0"/>
              <a:t>odst. </a:t>
            </a:r>
            <a:r>
              <a:rPr lang="en-US" dirty="0" smtClean="0"/>
              <a:t>1, </a:t>
            </a:r>
            <a:r>
              <a:rPr lang="cs-CZ" dirty="0" smtClean="0"/>
              <a:t>informováni o dostupných systémech sběru odpadu a o předcházení vzniku odpadu</a:t>
            </a:r>
            <a:r>
              <a:rPr lang="en-US" dirty="0" smtClean="0"/>
              <a:t>. </a:t>
            </a:r>
            <a:r>
              <a:rPr lang="cs-CZ" dirty="0" smtClean="0"/>
              <a:t>Členské státy rovněž přijmou opatření s cílem poskytnout držitelům odpadu pobídky k tomu, aby se zapojili do fungujících systémů sběru odpadu</a:t>
            </a:r>
            <a:r>
              <a:rPr lang="en-US" dirty="0" smtClean="0"/>
              <a:t>, </a:t>
            </a:r>
            <a:r>
              <a:rPr lang="cs-CZ" dirty="0" smtClean="0"/>
              <a:t>zejména na základě ekonomických pobídek či opatření (v relevantních případech). </a:t>
            </a:r>
            <a:endParaRPr lang="en-US" dirty="0" smtClean="0"/>
          </a:p>
        </p:txBody>
      </p:sp>
    </p:spTree>
    <p:extLst>
      <p:ext uri="{BB962C8B-B14F-4D97-AF65-F5344CB8AC3E}">
        <p14:creationId xmlns:p14="http://schemas.microsoft.com/office/powerpoint/2010/main" val="12456220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Rozšířená odpovědnost výrobce </a:t>
            </a:r>
            <a:endParaRPr lang="cs-CZ" dirty="0"/>
          </a:p>
        </p:txBody>
      </p:sp>
      <p:sp>
        <p:nvSpPr>
          <p:cNvPr id="3" name="Zástupný symbol pro obsah 2"/>
          <p:cNvSpPr>
            <a:spLocks noGrp="1"/>
          </p:cNvSpPr>
          <p:nvPr>
            <p:ph idx="1"/>
          </p:nvPr>
        </p:nvSpPr>
        <p:spPr/>
        <p:txBody>
          <a:bodyPr>
            <a:normAutofit fontScale="47500" lnSpcReduction="20000"/>
          </a:bodyPr>
          <a:lstStyle/>
          <a:p>
            <a:r>
              <a:rPr lang="cs-CZ" b="1" dirty="0" smtClean="0"/>
              <a:t>Obecné požadavky na systémy rozšířené odpovědnosti výrobce </a:t>
            </a:r>
            <a:r>
              <a:rPr lang="en-US" b="1" dirty="0" smtClean="0"/>
              <a:t>EN </a:t>
            </a:r>
            <a:r>
              <a:rPr lang="en-US" dirty="0"/>
              <a:t>16 </a:t>
            </a:r>
            <a:r>
              <a:rPr lang="en-US" b="1" dirty="0"/>
              <a:t>EN </a:t>
            </a:r>
            <a:endParaRPr lang="en-US" dirty="0"/>
          </a:p>
          <a:p>
            <a:endParaRPr lang="cs-CZ" dirty="0"/>
          </a:p>
          <a:p>
            <a:r>
              <a:rPr lang="en-US" dirty="0" smtClean="0"/>
              <a:t>3</a:t>
            </a:r>
            <a:r>
              <a:rPr lang="en-US" dirty="0"/>
              <a:t>. </a:t>
            </a:r>
            <a:r>
              <a:rPr lang="cs-CZ" dirty="0" smtClean="0"/>
              <a:t>Členské státy přijmou nezbytná opatření k tomu, aby všechny organizace založené s cílem plnit jménem výrobců produktů povinnosti vyplývající z rozšířené odpovědnosti výrobce : </a:t>
            </a:r>
            <a:r>
              <a:rPr lang="en-US" dirty="0" smtClean="0"/>
              <a:t> </a:t>
            </a:r>
            <a:endParaRPr lang="en-US" dirty="0"/>
          </a:p>
          <a:p>
            <a:r>
              <a:rPr lang="en-US" dirty="0"/>
              <a:t>(a) </a:t>
            </a:r>
            <a:r>
              <a:rPr lang="cs-CZ" dirty="0" smtClean="0"/>
              <a:t>měly jasně vymezené zeměpisné, produktové i materiálové pokrytí</a:t>
            </a:r>
            <a:r>
              <a:rPr lang="en-US" dirty="0" smtClean="0"/>
              <a:t>; </a:t>
            </a:r>
            <a:endParaRPr lang="en-US" dirty="0"/>
          </a:p>
          <a:p>
            <a:r>
              <a:rPr lang="en-US" dirty="0"/>
              <a:t>(b) </a:t>
            </a:r>
            <a:r>
              <a:rPr lang="cs-CZ" dirty="0" smtClean="0"/>
              <a:t>měly potřebné provozní i finanční prostředky k plnění povinností vyplývajících z rozšířené odpovědnosti výrobce</a:t>
            </a:r>
            <a:r>
              <a:rPr lang="en-US" dirty="0" smtClean="0"/>
              <a:t>; </a:t>
            </a:r>
            <a:endParaRPr lang="en-US" dirty="0"/>
          </a:p>
          <a:p>
            <a:r>
              <a:rPr lang="en-US" dirty="0"/>
              <a:t>(c) </a:t>
            </a:r>
            <a:r>
              <a:rPr lang="cs-CZ" dirty="0" smtClean="0"/>
              <a:t>zavedly odpovídající vnitřní kontrolní mechanismy, společně s pravidelnými nezávislými audity s cílem vyhodnotit: </a:t>
            </a:r>
            <a:r>
              <a:rPr lang="en-US" dirty="0" smtClean="0"/>
              <a:t> </a:t>
            </a:r>
            <a:endParaRPr lang="en-US" dirty="0"/>
          </a:p>
          <a:p>
            <a:r>
              <a:rPr lang="en-US" dirty="0"/>
              <a:t>– </a:t>
            </a:r>
            <a:r>
              <a:rPr lang="cs-CZ" dirty="0" smtClean="0"/>
              <a:t>finanční hospodaření dané organizace včetně plnění požadavků uvedených v odstavci </a:t>
            </a:r>
            <a:r>
              <a:rPr lang="en-US" dirty="0" smtClean="0"/>
              <a:t>4(a</a:t>
            </a:r>
            <a:r>
              <a:rPr lang="en-US" dirty="0"/>
              <a:t>) </a:t>
            </a:r>
            <a:r>
              <a:rPr lang="en-US" dirty="0" smtClean="0"/>
              <a:t>a </a:t>
            </a:r>
            <a:r>
              <a:rPr lang="en-US" dirty="0"/>
              <a:t>(b); </a:t>
            </a:r>
          </a:p>
          <a:p>
            <a:r>
              <a:rPr lang="en-US" dirty="0"/>
              <a:t>– </a:t>
            </a:r>
            <a:r>
              <a:rPr lang="cs-CZ" dirty="0" smtClean="0"/>
              <a:t>kvalitu dat získaných a vykázaných v souladu s odstavcem </a:t>
            </a:r>
            <a:r>
              <a:rPr lang="en-US" dirty="0" smtClean="0"/>
              <a:t>1</a:t>
            </a:r>
            <a:r>
              <a:rPr lang="en-US" dirty="0"/>
              <a:t>, </a:t>
            </a:r>
            <a:r>
              <a:rPr lang="cs-CZ" dirty="0" smtClean="0"/>
              <a:t>třetí odrážka, a s požadavky nařízení </a:t>
            </a:r>
            <a:r>
              <a:rPr lang="en-US" dirty="0" smtClean="0"/>
              <a:t>(E</a:t>
            </a:r>
            <a:r>
              <a:rPr lang="cs-CZ" dirty="0" smtClean="0"/>
              <a:t>S</a:t>
            </a:r>
            <a:r>
              <a:rPr lang="en-US" dirty="0" smtClean="0"/>
              <a:t>) </a:t>
            </a:r>
            <a:r>
              <a:rPr lang="cs-CZ" dirty="0" smtClean="0"/>
              <a:t>č. </a:t>
            </a:r>
            <a:r>
              <a:rPr lang="en-US" dirty="0" smtClean="0"/>
              <a:t>1013/2006</a:t>
            </a:r>
            <a:r>
              <a:rPr lang="en-US" dirty="0"/>
              <a:t>. </a:t>
            </a:r>
          </a:p>
          <a:p>
            <a:endParaRPr lang="cs-CZ" dirty="0"/>
          </a:p>
          <a:p>
            <a:r>
              <a:rPr lang="en-US" dirty="0"/>
              <a:t>(d) </a:t>
            </a:r>
            <a:r>
              <a:rPr lang="cs-CZ" dirty="0" smtClean="0"/>
              <a:t>zveřejňovaly informace o:</a:t>
            </a:r>
            <a:r>
              <a:rPr lang="en-US" dirty="0" smtClean="0"/>
              <a:t> </a:t>
            </a:r>
            <a:endParaRPr lang="en-US" dirty="0"/>
          </a:p>
          <a:p>
            <a:r>
              <a:rPr lang="cs-CZ" dirty="0"/>
              <a:t>– </a:t>
            </a:r>
            <a:r>
              <a:rPr lang="cs-CZ" dirty="0" smtClean="0"/>
              <a:t>svém vlastnictví a členství; </a:t>
            </a:r>
            <a:endParaRPr lang="cs-CZ" dirty="0"/>
          </a:p>
          <a:p>
            <a:r>
              <a:rPr lang="en-US" dirty="0"/>
              <a:t>– </a:t>
            </a:r>
            <a:r>
              <a:rPr lang="cs-CZ" dirty="0" smtClean="0"/>
              <a:t>poplatcích hrazených výrobci</a:t>
            </a:r>
            <a:r>
              <a:rPr lang="en-US" dirty="0" smtClean="0"/>
              <a:t>; </a:t>
            </a:r>
            <a:endParaRPr lang="en-US" dirty="0"/>
          </a:p>
          <a:p>
            <a:r>
              <a:rPr lang="en-US" dirty="0"/>
              <a:t>– </a:t>
            </a:r>
            <a:r>
              <a:rPr lang="cs-CZ" dirty="0" smtClean="0"/>
              <a:t>výběrovém řízení pro subjekty nakládající s odpadem</a:t>
            </a:r>
            <a:r>
              <a:rPr lang="en-US" dirty="0" smtClean="0"/>
              <a:t>. </a:t>
            </a:r>
            <a:endParaRPr lang="en-US" dirty="0"/>
          </a:p>
        </p:txBody>
      </p:sp>
    </p:spTree>
    <p:extLst>
      <p:ext uri="{BB962C8B-B14F-4D97-AF65-F5344CB8AC3E}">
        <p14:creationId xmlns:p14="http://schemas.microsoft.com/office/powerpoint/2010/main" val="18699081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Rozšířená odpovědnost výrobce </a:t>
            </a:r>
            <a:endParaRPr lang="cs-CZ" dirty="0"/>
          </a:p>
        </p:txBody>
      </p:sp>
      <p:sp>
        <p:nvSpPr>
          <p:cNvPr id="3" name="Zástupný symbol pro obsah 2"/>
          <p:cNvSpPr>
            <a:spLocks noGrp="1"/>
          </p:cNvSpPr>
          <p:nvPr>
            <p:ph idx="1"/>
          </p:nvPr>
        </p:nvSpPr>
        <p:spPr/>
        <p:txBody>
          <a:bodyPr>
            <a:normAutofit fontScale="47500" lnSpcReduction="20000"/>
          </a:bodyPr>
          <a:lstStyle/>
          <a:p>
            <a:r>
              <a:rPr lang="cs-CZ" b="1" dirty="0" smtClean="0"/>
              <a:t>Obecné požadavky na systémy rozšířené odpovědnosti výrobce </a:t>
            </a:r>
            <a:r>
              <a:rPr lang="en-US" b="1" dirty="0" smtClean="0"/>
              <a:t>EN </a:t>
            </a:r>
            <a:r>
              <a:rPr lang="en-US" dirty="0"/>
              <a:t>16 </a:t>
            </a:r>
            <a:r>
              <a:rPr lang="en-US" b="1" dirty="0"/>
              <a:t>EN </a:t>
            </a:r>
            <a:endParaRPr lang="en-US" dirty="0"/>
          </a:p>
          <a:p>
            <a:endParaRPr lang="cs-CZ" dirty="0"/>
          </a:p>
          <a:p>
            <a:endParaRPr lang="cs-CZ" dirty="0"/>
          </a:p>
          <a:p>
            <a:r>
              <a:rPr lang="en-US" dirty="0"/>
              <a:t>4. </a:t>
            </a:r>
            <a:r>
              <a:rPr lang="cs-CZ" dirty="0" smtClean="0"/>
              <a:t>Členské státy přijmou nezbytná opatření k tomu, aby poplatky hrazené výrobci byly v souladu s jejich povinnostmi vyplývajícími z rozšířené odpovědnosti výrobce</a:t>
            </a:r>
            <a:r>
              <a:rPr lang="en-US" dirty="0" smtClean="0"/>
              <a:t>: </a:t>
            </a:r>
            <a:r>
              <a:rPr lang="en-US" b="1" dirty="0"/>
              <a:t>EN </a:t>
            </a:r>
            <a:r>
              <a:rPr lang="en-US" dirty="0"/>
              <a:t>17 </a:t>
            </a:r>
            <a:r>
              <a:rPr lang="en-US" b="1" dirty="0"/>
              <a:t>EN </a:t>
            </a:r>
            <a:endParaRPr lang="en-US" dirty="0"/>
          </a:p>
          <a:p>
            <a:endParaRPr lang="cs-CZ" dirty="0"/>
          </a:p>
          <a:p>
            <a:r>
              <a:rPr lang="en-US" dirty="0"/>
              <a:t>(a) </a:t>
            </a:r>
            <a:r>
              <a:rPr lang="cs-CZ" dirty="0" smtClean="0"/>
              <a:t>pokryly veškeré náklady na nakládání s odpady u výrobků, které uvedou na trh Unie, včetně všech následujících: </a:t>
            </a:r>
            <a:r>
              <a:rPr lang="en-US" dirty="0" smtClean="0"/>
              <a:t> </a:t>
            </a:r>
            <a:endParaRPr lang="en-US" dirty="0"/>
          </a:p>
          <a:p>
            <a:r>
              <a:rPr lang="en-US" dirty="0"/>
              <a:t>– </a:t>
            </a:r>
            <a:r>
              <a:rPr lang="cs-CZ" dirty="0" smtClean="0"/>
              <a:t>nákladů na oddělený sběr, třídění a zpracování potřebných ke splnění cílů odpadového hospodářství uvedených v odstavci </a:t>
            </a:r>
            <a:r>
              <a:rPr lang="en-US" dirty="0" smtClean="0"/>
              <a:t>1</a:t>
            </a:r>
            <a:r>
              <a:rPr lang="en-US" dirty="0"/>
              <a:t>, </a:t>
            </a:r>
            <a:r>
              <a:rPr lang="cs-CZ" dirty="0" smtClean="0"/>
              <a:t>druhá odrážka, přičemž budou zohledněny výnosy z opětovného použití či prodeje surovin z jejich výrobků</a:t>
            </a:r>
            <a:r>
              <a:rPr lang="en-US" dirty="0" smtClean="0"/>
              <a:t>; </a:t>
            </a:r>
            <a:endParaRPr lang="en-US" dirty="0"/>
          </a:p>
          <a:p>
            <a:r>
              <a:rPr lang="en-US" dirty="0"/>
              <a:t>– </a:t>
            </a:r>
            <a:r>
              <a:rPr lang="cs-CZ" dirty="0" smtClean="0"/>
              <a:t>nákladů na zajištění odpovídajících informací držitelům odpadu v souladu s odstavcem </a:t>
            </a:r>
            <a:r>
              <a:rPr lang="en-US" dirty="0" smtClean="0"/>
              <a:t>2</a:t>
            </a:r>
            <a:r>
              <a:rPr lang="en-US" dirty="0"/>
              <a:t>; </a:t>
            </a:r>
          </a:p>
          <a:p>
            <a:r>
              <a:rPr lang="en-US" dirty="0"/>
              <a:t>– </a:t>
            </a:r>
            <a:r>
              <a:rPr lang="cs-CZ" dirty="0" smtClean="0"/>
              <a:t>nákladů na shromažďování a vykazování údajů v souladu s odstavcem 1, odrážka tři.</a:t>
            </a:r>
            <a:r>
              <a:rPr lang="en-US" dirty="0" smtClean="0"/>
              <a:t> </a:t>
            </a:r>
            <a:endParaRPr lang="en-US" dirty="0"/>
          </a:p>
          <a:p>
            <a:endParaRPr lang="cs-CZ" dirty="0"/>
          </a:p>
          <a:p>
            <a:r>
              <a:rPr lang="en-US" dirty="0"/>
              <a:t>(b) </a:t>
            </a:r>
            <a:r>
              <a:rPr lang="cs-CZ" dirty="0" smtClean="0"/>
              <a:t>jsou vypočítávány na základě skutečných nákladů na konci životnosti jednotlivých výrobků či skupin podobných výrobků</a:t>
            </a:r>
            <a:r>
              <a:rPr lang="en-US" dirty="0" smtClean="0"/>
              <a:t>, </a:t>
            </a:r>
            <a:r>
              <a:rPr lang="cs-CZ" dirty="0" smtClean="0"/>
              <a:t>zejména s ohledem na jejich opětovné použití a recyklovatelnost</a:t>
            </a:r>
            <a:r>
              <a:rPr lang="en-US" dirty="0" smtClean="0"/>
              <a:t>; </a:t>
            </a:r>
            <a:endParaRPr lang="en-US" dirty="0"/>
          </a:p>
          <a:p>
            <a:r>
              <a:rPr lang="en-US" dirty="0"/>
              <a:t>(c) </a:t>
            </a:r>
            <a:r>
              <a:rPr lang="cs-CZ" dirty="0" smtClean="0"/>
              <a:t>vycházejí z optimalizovaných nákladů na služby poskytované v případech, kdy realizaci provozních úkolů v rámci systémů rozšířené odpovědnosti výrobce mají na starosti veřejné subjekty nakládající s odpadem.</a:t>
            </a:r>
            <a:r>
              <a:rPr lang="en-US" dirty="0" smtClean="0"/>
              <a:t> </a:t>
            </a:r>
            <a:endParaRPr lang="en-US" dirty="0"/>
          </a:p>
        </p:txBody>
      </p:sp>
    </p:spTree>
    <p:extLst>
      <p:ext uri="{BB962C8B-B14F-4D97-AF65-F5344CB8AC3E}">
        <p14:creationId xmlns:p14="http://schemas.microsoft.com/office/powerpoint/2010/main" val="32294020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Rozšířená odpovědnost výrobce </a:t>
            </a:r>
            <a:endParaRPr lang="cs-CZ" dirty="0"/>
          </a:p>
        </p:txBody>
      </p:sp>
      <p:sp>
        <p:nvSpPr>
          <p:cNvPr id="3" name="Zástupný symbol pro obsah 2"/>
          <p:cNvSpPr>
            <a:spLocks noGrp="1"/>
          </p:cNvSpPr>
          <p:nvPr>
            <p:ph idx="1"/>
          </p:nvPr>
        </p:nvSpPr>
        <p:spPr/>
        <p:txBody>
          <a:bodyPr>
            <a:normAutofit fontScale="47500" lnSpcReduction="20000"/>
          </a:bodyPr>
          <a:lstStyle/>
          <a:p>
            <a:r>
              <a:rPr lang="cs-CZ" b="1" dirty="0" smtClean="0"/>
              <a:t>Obecné požadavky na systémy rozšířené odpovědnosti výrobce </a:t>
            </a:r>
            <a:r>
              <a:rPr lang="en-US" b="1" dirty="0" smtClean="0"/>
              <a:t>EN </a:t>
            </a:r>
            <a:r>
              <a:rPr lang="en-US" dirty="0"/>
              <a:t>16 </a:t>
            </a:r>
            <a:r>
              <a:rPr lang="en-US" b="1" dirty="0"/>
              <a:t>EN </a:t>
            </a:r>
            <a:endParaRPr lang="en-US" dirty="0"/>
          </a:p>
          <a:p>
            <a:endParaRPr lang="cs-CZ" dirty="0"/>
          </a:p>
          <a:p>
            <a:endParaRPr lang="cs-CZ" dirty="0"/>
          </a:p>
          <a:p>
            <a:r>
              <a:rPr lang="en-US" dirty="0" smtClean="0"/>
              <a:t>5</a:t>
            </a:r>
            <a:r>
              <a:rPr lang="en-US" dirty="0"/>
              <a:t>. </a:t>
            </a:r>
            <a:r>
              <a:rPr lang="cs-CZ" dirty="0" smtClean="0"/>
              <a:t>Členské státy zavedou odpovídající systém monitorování a vymáhání s cílem zajistit, aby výrobci produktů plnili své povinnosti vyplývající z rozšířené odpovědnosti výrobce</a:t>
            </a:r>
            <a:r>
              <a:rPr lang="en-US" dirty="0" smtClean="0"/>
              <a:t>, </a:t>
            </a:r>
            <a:r>
              <a:rPr lang="cs-CZ" dirty="0" smtClean="0"/>
              <a:t>aby finanční prostředky byly řádně vynakládány a všechny subjekty zapojené do realizace systému vykazovaly spolehlivé údaje</a:t>
            </a:r>
            <a:r>
              <a:rPr lang="en-US" dirty="0" smtClean="0"/>
              <a:t>. </a:t>
            </a:r>
            <a:endParaRPr lang="en-US" dirty="0"/>
          </a:p>
          <a:p>
            <a:r>
              <a:rPr lang="cs-CZ" dirty="0" smtClean="0"/>
              <a:t>Pokud na území daného členského státu plní jménem výrobce povinnosti vyplývající z rozšířené odpovědnosti výrobce více subjektů</a:t>
            </a:r>
            <a:r>
              <a:rPr lang="en-US" dirty="0" smtClean="0"/>
              <a:t>, </a:t>
            </a:r>
            <a:r>
              <a:rPr lang="cs-CZ" dirty="0" smtClean="0"/>
              <a:t>ustanoví členský stát orgán pro dohled nad plněním povinností vyplývajících z rozšířené odpovědnosti výrobce.</a:t>
            </a:r>
            <a:r>
              <a:rPr lang="en-US" dirty="0" smtClean="0"/>
              <a:t> </a:t>
            </a:r>
            <a:endParaRPr lang="en-US" dirty="0"/>
          </a:p>
          <a:p>
            <a:r>
              <a:rPr lang="en-US" dirty="0"/>
              <a:t>6. </a:t>
            </a:r>
            <a:r>
              <a:rPr lang="cs-CZ" dirty="0" smtClean="0"/>
              <a:t>Členské státy vytvoří platformu pro pravidelný dialog mezi zainteresovanými stranami zapojenými do realizace systému rozšířené odpovědnosti výrobce</a:t>
            </a:r>
            <a:r>
              <a:rPr lang="en-US" dirty="0" smtClean="0"/>
              <a:t>, </a:t>
            </a:r>
            <a:r>
              <a:rPr lang="cs-CZ" dirty="0" smtClean="0"/>
              <a:t>která bude zahrnovat soukromé i veřejné subjekty nakládající s odpadem, místní úřady a v relevantních případech i schválené subjekty provádějící přípravu k opětovnému použití</a:t>
            </a:r>
            <a:r>
              <a:rPr lang="en-US" dirty="0" smtClean="0"/>
              <a:t>.' </a:t>
            </a:r>
            <a:endParaRPr lang="en-US" dirty="0"/>
          </a:p>
          <a:p>
            <a:r>
              <a:rPr lang="en-US" dirty="0"/>
              <a:t>7. </a:t>
            </a:r>
            <a:r>
              <a:rPr lang="cs-CZ" dirty="0" smtClean="0"/>
              <a:t>Členské státy přijmou potřebná opatření k tomu, aby byly systémy rozšířené odpovědnosti výrobce vytvořené před </a:t>
            </a:r>
            <a:r>
              <a:rPr lang="en-US" dirty="0" smtClean="0"/>
              <a:t>[</a:t>
            </a:r>
            <a:r>
              <a:rPr lang="cs-CZ" i="1" dirty="0" smtClean="0"/>
              <a:t>zadejte datum osmnáct měsíců po vstupu této směrnice v platnost</a:t>
            </a:r>
            <a:r>
              <a:rPr lang="en-US" dirty="0" smtClean="0"/>
              <a:t>]</a:t>
            </a:r>
            <a:r>
              <a:rPr lang="cs-CZ" dirty="0" smtClean="0"/>
              <a:t> v souladu s ustanoveními tohoto článku do dvaceti čtyř měsíců od tohoto data</a:t>
            </a:r>
            <a:r>
              <a:rPr lang="en-US" dirty="0" smtClean="0"/>
              <a:t>.’; </a:t>
            </a:r>
            <a:endParaRPr lang="cs-CZ" dirty="0"/>
          </a:p>
        </p:txBody>
      </p:sp>
    </p:spTree>
    <p:extLst>
      <p:ext uri="{BB962C8B-B14F-4D97-AF65-F5344CB8AC3E}">
        <p14:creationId xmlns:p14="http://schemas.microsoft.com/office/powerpoint/2010/main" val="5787713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Cíle</a:t>
            </a:r>
            <a:endParaRPr lang="cs-CZ" dirty="0"/>
          </a:p>
        </p:txBody>
      </p:sp>
      <p:sp>
        <p:nvSpPr>
          <p:cNvPr id="3" name="Zástupný symbol pro obsah 2"/>
          <p:cNvSpPr>
            <a:spLocks noGrp="1"/>
          </p:cNvSpPr>
          <p:nvPr>
            <p:ph idx="1"/>
          </p:nvPr>
        </p:nvSpPr>
        <p:spPr/>
        <p:txBody>
          <a:bodyPr>
            <a:normAutofit fontScale="40000" lnSpcReduction="20000"/>
          </a:bodyPr>
          <a:lstStyle/>
          <a:p>
            <a:r>
              <a:rPr lang="en-US" dirty="0"/>
              <a:t>(f) </a:t>
            </a:r>
            <a:r>
              <a:rPr lang="cs-CZ" dirty="0" smtClean="0"/>
              <a:t>nejpozději do </a:t>
            </a:r>
            <a:r>
              <a:rPr lang="en-US" dirty="0" smtClean="0"/>
              <a:t>31</a:t>
            </a:r>
            <a:r>
              <a:rPr lang="cs-CZ" dirty="0" smtClean="0"/>
              <a:t>. prosince </a:t>
            </a:r>
            <a:r>
              <a:rPr lang="en-US" dirty="0" smtClean="0"/>
              <a:t>2025 </a:t>
            </a:r>
            <a:r>
              <a:rPr lang="cs-CZ" dirty="0" smtClean="0"/>
              <a:t>bude minimálně </a:t>
            </a:r>
            <a:r>
              <a:rPr lang="en-US" dirty="0" smtClean="0"/>
              <a:t>65</a:t>
            </a:r>
            <a:r>
              <a:rPr lang="cs-CZ" dirty="0" smtClean="0"/>
              <a:t> </a:t>
            </a:r>
            <a:r>
              <a:rPr lang="en-US" dirty="0" smtClean="0"/>
              <a:t>% </a:t>
            </a:r>
            <a:r>
              <a:rPr lang="cs-CZ" dirty="0" smtClean="0"/>
              <a:t>hmotnosti celkového obalového odpadu připraveno k opětovnému použití a recyklaci</a:t>
            </a:r>
            <a:r>
              <a:rPr lang="en-US" dirty="0" smtClean="0"/>
              <a:t>; </a:t>
            </a:r>
            <a:endParaRPr lang="en-US" dirty="0"/>
          </a:p>
          <a:p>
            <a:r>
              <a:rPr lang="en-US" dirty="0"/>
              <a:t>(g) </a:t>
            </a:r>
            <a:r>
              <a:rPr lang="cs-CZ" dirty="0" smtClean="0"/>
              <a:t>nejpozději do </a:t>
            </a:r>
            <a:r>
              <a:rPr lang="en-US" dirty="0" smtClean="0"/>
              <a:t>31</a:t>
            </a:r>
            <a:r>
              <a:rPr lang="cs-CZ" dirty="0" smtClean="0"/>
              <a:t>. prosince </a:t>
            </a:r>
            <a:r>
              <a:rPr lang="en-US" dirty="0" smtClean="0"/>
              <a:t>2025 </a:t>
            </a:r>
            <a:r>
              <a:rPr lang="cs-CZ" dirty="0" smtClean="0"/>
              <a:t>budou splněny následující minimální cíle (dle hmotnosti) týkající se  přípravy k opětovnému použití a recyklaci s ohledem na následující konkrétní materiály obsažené v obalovém odpadu</a:t>
            </a:r>
            <a:r>
              <a:rPr lang="en-US" dirty="0" smtClean="0"/>
              <a:t>: </a:t>
            </a:r>
            <a:r>
              <a:rPr lang="en-US" b="1" dirty="0"/>
              <a:t>EN </a:t>
            </a:r>
            <a:r>
              <a:rPr lang="en-US" dirty="0"/>
              <a:t>11 </a:t>
            </a:r>
            <a:r>
              <a:rPr lang="en-US" b="1" dirty="0"/>
              <a:t>EN </a:t>
            </a:r>
            <a:endParaRPr lang="en-US" dirty="0"/>
          </a:p>
          <a:p>
            <a:endParaRPr lang="cs-CZ" dirty="0"/>
          </a:p>
          <a:p>
            <a:r>
              <a:rPr lang="cs-CZ" dirty="0"/>
              <a:t>(i) 55 % </a:t>
            </a:r>
            <a:r>
              <a:rPr lang="cs-CZ" dirty="0" smtClean="0"/>
              <a:t>plastů; </a:t>
            </a:r>
            <a:endParaRPr lang="cs-CZ" dirty="0"/>
          </a:p>
          <a:p>
            <a:r>
              <a:rPr lang="cs-CZ" dirty="0"/>
              <a:t>(</a:t>
            </a:r>
            <a:r>
              <a:rPr lang="cs-CZ" dirty="0" err="1"/>
              <a:t>ii</a:t>
            </a:r>
            <a:r>
              <a:rPr lang="cs-CZ" dirty="0"/>
              <a:t>) </a:t>
            </a:r>
            <a:r>
              <a:rPr lang="cs-CZ" dirty="0" smtClean="0"/>
              <a:t>60 % dřeva; </a:t>
            </a:r>
            <a:endParaRPr lang="cs-CZ" dirty="0"/>
          </a:p>
          <a:p>
            <a:r>
              <a:rPr lang="en-US" dirty="0"/>
              <a:t>(iii) </a:t>
            </a:r>
            <a:r>
              <a:rPr lang="en-US" dirty="0" smtClean="0"/>
              <a:t>75</a:t>
            </a:r>
            <a:r>
              <a:rPr lang="cs-CZ" dirty="0" smtClean="0"/>
              <a:t> </a:t>
            </a:r>
            <a:r>
              <a:rPr lang="en-US" dirty="0" smtClean="0"/>
              <a:t>% </a:t>
            </a:r>
            <a:r>
              <a:rPr lang="cs-CZ" dirty="0" smtClean="0"/>
              <a:t>železných kovů</a:t>
            </a:r>
            <a:r>
              <a:rPr lang="en-US" dirty="0" smtClean="0"/>
              <a:t>; </a:t>
            </a:r>
            <a:endParaRPr lang="en-US" dirty="0"/>
          </a:p>
          <a:p>
            <a:r>
              <a:rPr lang="cs-CZ" dirty="0"/>
              <a:t>(</a:t>
            </a:r>
            <a:r>
              <a:rPr lang="cs-CZ" dirty="0" err="1"/>
              <a:t>iv</a:t>
            </a:r>
            <a:r>
              <a:rPr lang="cs-CZ" dirty="0"/>
              <a:t>) </a:t>
            </a:r>
            <a:r>
              <a:rPr lang="cs-CZ" dirty="0" smtClean="0"/>
              <a:t>75 % hliníku; </a:t>
            </a:r>
            <a:endParaRPr lang="cs-CZ" dirty="0"/>
          </a:p>
          <a:p>
            <a:r>
              <a:rPr lang="cs-CZ" dirty="0"/>
              <a:t>(v) </a:t>
            </a:r>
            <a:r>
              <a:rPr lang="cs-CZ" dirty="0" smtClean="0"/>
              <a:t>75 % skla; </a:t>
            </a:r>
            <a:endParaRPr lang="cs-CZ" dirty="0"/>
          </a:p>
          <a:p>
            <a:r>
              <a:rPr lang="en-US" dirty="0"/>
              <a:t>(vi) </a:t>
            </a:r>
            <a:r>
              <a:rPr lang="en-US" dirty="0" smtClean="0"/>
              <a:t>75</a:t>
            </a:r>
            <a:r>
              <a:rPr lang="cs-CZ" dirty="0" smtClean="0"/>
              <a:t> </a:t>
            </a:r>
            <a:r>
              <a:rPr lang="en-US" dirty="0" smtClean="0"/>
              <a:t>% </a:t>
            </a:r>
            <a:r>
              <a:rPr lang="cs-CZ" dirty="0" smtClean="0"/>
              <a:t>papíru a lepenky</a:t>
            </a:r>
            <a:r>
              <a:rPr lang="en-US" dirty="0" smtClean="0"/>
              <a:t>; </a:t>
            </a:r>
            <a:endParaRPr lang="cs-CZ" dirty="0" smtClean="0"/>
          </a:p>
          <a:p>
            <a:endParaRPr lang="en-US" dirty="0"/>
          </a:p>
          <a:p>
            <a:r>
              <a:rPr lang="en-US" dirty="0"/>
              <a:t>(h) </a:t>
            </a:r>
            <a:r>
              <a:rPr lang="en-US" dirty="0" smtClean="0"/>
              <a:t>n</a:t>
            </a:r>
            <a:r>
              <a:rPr lang="cs-CZ" dirty="0" err="1" smtClean="0"/>
              <a:t>ejpozději</a:t>
            </a:r>
            <a:r>
              <a:rPr lang="cs-CZ" dirty="0" smtClean="0"/>
              <a:t> do </a:t>
            </a:r>
            <a:r>
              <a:rPr lang="en-US" dirty="0" smtClean="0"/>
              <a:t>31</a:t>
            </a:r>
            <a:r>
              <a:rPr lang="cs-CZ" dirty="0" smtClean="0"/>
              <a:t>. prosince </a:t>
            </a:r>
            <a:r>
              <a:rPr lang="en-US" dirty="0" smtClean="0"/>
              <a:t>2030 </a:t>
            </a:r>
            <a:r>
              <a:rPr lang="cs-CZ" dirty="0" smtClean="0"/>
              <a:t>minimálně </a:t>
            </a:r>
            <a:r>
              <a:rPr lang="en-US" dirty="0" smtClean="0"/>
              <a:t>75</a:t>
            </a:r>
            <a:r>
              <a:rPr lang="cs-CZ" dirty="0" smtClean="0"/>
              <a:t> </a:t>
            </a:r>
            <a:r>
              <a:rPr lang="en-US" dirty="0" smtClean="0"/>
              <a:t>% </a:t>
            </a:r>
            <a:r>
              <a:rPr lang="cs-CZ" dirty="0" smtClean="0"/>
              <a:t>hmotnosti veškerého obalového odpadu bude připraveno k opětovnému použití a recyklaci</a:t>
            </a:r>
            <a:r>
              <a:rPr lang="en-US" dirty="0" smtClean="0"/>
              <a:t>; </a:t>
            </a:r>
            <a:endParaRPr lang="en-US" dirty="0"/>
          </a:p>
          <a:p>
            <a:r>
              <a:rPr lang="en-US" dirty="0"/>
              <a:t>(</a:t>
            </a:r>
            <a:r>
              <a:rPr lang="en-US" dirty="0" err="1"/>
              <a:t>i</a:t>
            </a:r>
            <a:r>
              <a:rPr lang="en-US" dirty="0"/>
              <a:t>) </a:t>
            </a:r>
            <a:r>
              <a:rPr lang="cs-CZ" dirty="0" smtClean="0"/>
              <a:t>nejpozději do </a:t>
            </a:r>
            <a:r>
              <a:rPr lang="en-US" dirty="0" smtClean="0"/>
              <a:t>31</a:t>
            </a:r>
            <a:r>
              <a:rPr lang="cs-CZ" dirty="0" smtClean="0"/>
              <a:t>. prosince </a:t>
            </a:r>
            <a:r>
              <a:rPr lang="en-US" dirty="0" smtClean="0"/>
              <a:t>2030 </a:t>
            </a:r>
            <a:r>
              <a:rPr lang="cs-CZ" dirty="0" smtClean="0"/>
              <a:t>budou splněny  následující minimální cíle (dle hmotnosti) týkající se přípravy k opětovnému použití a recyklaci s ohledem na konkrétní materiály obsažené v obalovém odpadu</a:t>
            </a:r>
            <a:r>
              <a:rPr lang="en-US" dirty="0" smtClean="0"/>
              <a:t>: </a:t>
            </a:r>
            <a:endParaRPr lang="cs-CZ" dirty="0" smtClean="0"/>
          </a:p>
          <a:p>
            <a:endParaRPr lang="en-US" dirty="0"/>
          </a:p>
          <a:p>
            <a:r>
              <a:rPr lang="cs-CZ" dirty="0"/>
              <a:t>(i) </a:t>
            </a:r>
            <a:r>
              <a:rPr lang="cs-CZ" dirty="0" smtClean="0"/>
              <a:t>75 % dřeva; </a:t>
            </a:r>
            <a:endParaRPr lang="cs-CZ" dirty="0"/>
          </a:p>
          <a:p>
            <a:r>
              <a:rPr lang="en-US" dirty="0"/>
              <a:t>(ii) </a:t>
            </a:r>
            <a:r>
              <a:rPr lang="en-US" dirty="0" smtClean="0"/>
              <a:t>85</a:t>
            </a:r>
            <a:r>
              <a:rPr lang="cs-CZ" dirty="0" smtClean="0"/>
              <a:t> </a:t>
            </a:r>
            <a:r>
              <a:rPr lang="en-US" dirty="0" smtClean="0"/>
              <a:t>% </a:t>
            </a:r>
            <a:r>
              <a:rPr lang="cs-CZ" dirty="0" smtClean="0"/>
              <a:t>železného kovu</a:t>
            </a:r>
            <a:r>
              <a:rPr lang="en-US" dirty="0" smtClean="0"/>
              <a:t>; </a:t>
            </a:r>
            <a:endParaRPr lang="en-US" dirty="0"/>
          </a:p>
          <a:p>
            <a:r>
              <a:rPr lang="cs-CZ" dirty="0"/>
              <a:t>(</a:t>
            </a:r>
            <a:r>
              <a:rPr lang="cs-CZ" dirty="0" err="1"/>
              <a:t>iii</a:t>
            </a:r>
            <a:r>
              <a:rPr lang="cs-CZ" dirty="0"/>
              <a:t>) </a:t>
            </a:r>
            <a:r>
              <a:rPr lang="cs-CZ" dirty="0" smtClean="0"/>
              <a:t>85 % hliníku; </a:t>
            </a:r>
            <a:endParaRPr lang="cs-CZ" dirty="0"/>
          </a:p>
          <a:p>
            <a:r>
              <a:rPr lang="cs-CZ" dirty="0"/>
              <a:t>(</a:t>
            </a:r>
            <a:r>
              <a:rPr lang="cs-CZ" dirty="0" err="1"/>
              <a:t>iv</a:t>
            </a:r>
            <a:r>
              <a:rPr lang="cs-CZ" dirty="0"/>
              <a:t>) </a:t>
            </a:r>
            <a:r>
              <a:rPr lang="cs-CZ" dirty="0" smtClean="0"/>
              <a:t>85 % skla; </a:t>
            </a:r>
            <a:endParaRPr lang="cs-CZ" dirty="0"/>
          </a:p>
          <a:p>
            <a:r>
              <a:rPr lang="en-US" dirty="0"/>
              <a:t>(v) </a:t>
            </a:r>
            <a:r>
              <a:rPr lang="en-US" dirty="0" smtClean="0"/>
              <a:t>85</a:t>
            </a:r>
            <a:r>
              <a:rPr lang="cs-CZ" dirty="0" smtClean="0"/>
              <a:t> </a:t>
            </a:r>
            <a:r>
              <a:rPr lang="en-US" dirty="0" smtClean="0"/>
              <a:t>% </a:t>
            </a:r>
            <a:r>
              <a:rPr lang="cs-CZ" dirty="0" smtClean="0"/>
              <a:t>papíru a lepenky.</a:t>
            </a:r>
            <a:r>
              <a:rPr lang="en-US" dirty="0" smtClean="0"/>
              <a:t> </a:t>
            </a:r>
            <a:endParaRPr lang="cs-CZ" dirty="0"/>
          </a:p>
        </p:txBody>
      </p:sp>
    </p:spTree>
    <p:extLst>
      <p:ext uri="{BB962C8B-B14F-4D97-AF65-F5344CB8AC3E}">
        <p14:creationId xmlns:p14="http://schemas.microsoft.com/office/powerpoint/2010/main" val="19864599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Opětovné použití odpadu?</a:t>
            </a:r>
            <a:endParaRPr lang="cs-CZ" dirty="0"/>
          </a:p>
        </p:txBody>
      </p:sp>
      <p:sp>
        <p:nvSpPr>
          <p:cNvPr id="3" name="Zástupný symbol pro obsah 2"/>
          <p:cNvSpPr>
            <a:spLocks noGrp="1"/>
          </p:cNvSpPr>
          <p:nvPr>
            <p:ph idx="1"/>
          </p:nvPr>
        </p:nvSpPr>
        <p:spPr/>
        <p:txBody>
          <a:bodyPr>
            <a:normAutofit fontScale="77500" lnSpcReduction="20000"/>
          </a:bodyPr>
          <a:lstStyle/>
          <a:p>
            <a:r>
              <a:rPr lang="en-US" dirty="0"/>
              <a:t>'2. </a:t>
            </a:r>
            <a:r>
              <a:rPr lang="en-US" dirty="0" smtClean="0"/>
              <a:t>‘</a:t>
            </a:r>
            <a:r>
              <a:rPr lang="cs-CZ" dirty="0" smtClean="0"/>
              <a:t>obalový odpad</a:t>
            </a:r>
            <a:r>
              <a:rPr lang="en-US" dirty="0" smtClean="0"/>
              <a:t>’ </a:t>
            </a:r>
            <a:r>
              <a:rPr lang="cs-CZ" dirty="0" smtClean="0"/>
              <a:t>znamená jakýkoli obal či obalový materiál, na který se vztahuje definice uvedená v článku </a:t>
            </a:r>
            <a:r>
              <a:rPr lang="en-US" dirty="0" smtClean="0"/>
              <a:t>3(1</a:t>
            </a:r>
            <a:r>
              <a:rPr lang="en-US" dirty="0"/>
              <a:t>) </a:t>
            </a:r>
            <a:r>
              <a:rPr lang="cs-CZ" dirty="0" smtClean="0"/>
              <a:t>směrnice č. </a:t>
            </a:r>
            <a:r>
              <a:rPr lang="en-US" dirty="0" smtClean="0"/>
              <a:t>2008/98/E</a:t>
            </a:r>
            <a:r>
              <a:rPr lang="cs-CZ" dirty="0" smtClean="0"/>
              <a:t>S Evropského parlamentu a Rady </a:t>
            </a:r>
            <a:r>
              <a:rPr lang="en-US" dirty="0" smtClean="0"/>
              <a:t>(*); </a:t>
            </a:r>
            <a:endParaRPr lang="cs-CZ" dirty="0" smtClean="0"/>
          </a:p>
          <a:p>
            <a:endParaRPr lang="cs-CZ" dirty="0" smtClean="0"/>
          </a:p>
          <a:p>
            <a:r>
              <a:rPr lang="en-US" dirty="0" smtClean="0"/>
              <a:t>'16. "</a:t>
            </a:r>
            <a:r>
              <a:rPr lang="cs-CZ" dirty="0" smtClean="0"/>
              <a:t> přípravou k opětovnému použití“ se rozumí způsoby využití zahrnující kontrolu, čištění nebo opravu a spočívající v tom, aby výrobky nebo části výrobků, které se staly odpady a které byly shromážděny schváleným subjektem provádějícím přípravu k opětovnému použití nebo získány v rámci zálohového systému, byly upraveny tak, že budou opětovně použity bez dalšího předzpracování</a:t>
            </a:r>
            <a:r>
              <a:rPr lang="en-US" dirty="0" smtClean="0"/>
              <a:t>'; </a:t>
            </a:r>
            <a:endParaRPr lang="cs-CZ" dirty="0" smtClean="0"/>
          </a:p>
          <a:p>
            <a:endParaRPr lang="cs-CZ" dirty="0"/>
          </a:p>
        </p:txBody>
      </p:sp>
      <p:sp>
        <p:nvSpPr>
          <p:cNvPr id="4" name="Ovál 3"/>
          <p:cNvSpPr/>
          <p:nvPr/>
        </p:nvSpPr>
        <p:spPr>
          <a:xfrm>
            <a:off x="3995936" y="5517232"/>
            <a:ext cx="1584176"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4000" dirty="0" smtClean="0">
                <a:solidFill>
                  <a:prstClr val="white"/>
                </a:solidFill>
              </a:rPr>
              <a:t>90%</a:t>
            </a:r>
            <a:endParaRPr lang="cs-CZ" sz="4000" dirty="0">
              <a:solidFill>
                <a:prstClr val="white"/>
              </a:solidFill>
            </a:endParaRPr>
          </a:p>
        </p:txBody>
      </p:sp>
    </p:spTree>
    <p:extLst>
      <p:ext uri="{BB962C8B-B14F-4D97-AF65-F5344CB8AC3E}">
        <p14:creationId xmlns:p14="http://schemas.microsoft.com/office/powerpoint/2010/main" val="1010110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20812" y="442020"/>
            <a:ext cx="8455298" cy="2784947"/>
          </a:xfrm>
        </p:spPr>
        <p:txBody>
          <a:bodyPr/>
          <a:lstStyle/>
          <a:p>
            <a:pPr eaLnBrk="1" hangingPunct="1">
              <a:defRPr/>
            </a:pPr>
            <a:r>
              <a:rPr lang="cs-CZ" altLang="cs-CZ" sz="4100" b="1" u="sng" cap="all" dirty="0">
                <a:solidFill>
                  <a:srgbClr val="008000"/>
                </a:solidFill>
                <a:latin typeface="Arial" pitchFamily="34" charset="0"/>
                <a:cs typeface="Arial" pitchFamily="34" charset="0"/>
              </a:rPr>
              <a:t>Aktuální informace z odpadového hospodářství a Nový balíček k oběhovému hospodářství</a:t>
            </a:r>
            <a:endParaRPr lang="en-US" altLang="cs-CZ" sz="4100" cap="all" dirty="0">
              <a:latin typeface="Arial" pitchFamily="34" charset="0"/>
              <a:cs typeface="Arial" pitchFamily="34" charset="0"/>
            </a:endParaRPr>
          </a:p>
        </p:txBody>
      </p:sp>
      <p:sp>
        <p:nvSpPr>
          <p:cNvPr id="2051" name="Text Box 5"/>
          <p:cNvSpPr txBox="1">
            <a:spLocks/>
          </p:cNvSpPr>
          <p:nvPr/>
        </p:nvSpPr>
        <p:spPr bwMode="auto">
          <a:xfrm>
            <a:off x="319238" y="3580806"/>
            <a:ext cx="8431857" cy="2434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64288" tIns="32144" rIns="64288" bIns="32144">
            <a:spAutoFit/>
          </a:bodyPr>
          <a:lstStyle>
            <a:lvl1pPr eaLnBrk="0" hangingPunct="0">
              <a:buChar char="•"/>
              <a:defRPr sz="3600">
                <a:solidFill>
                  <a:schemeClr val="tx1"/>
                </a:solidFill>
                <a:latin typeface="Verdana" pitchFamily="34" charset="0"/>
                <a:sym typeface="Verdana" pitchFamily="34" charset="0"/>
              </a:defRPr>
            </a:lvl1pPr>
            <a:lvl2pPr marL="742950" indent="-285750" eaLnBrk="0" hangingPunct="0">
              <a:buChar char="–"/>
              <a:defRPr sz="3600">
                <a:solidFill>
                  <a:schemeClr val="tx1"/>
                </a:solidFill>
                <a:latin typeface="Verdana" pitchFamily="34" charset="0"/>
                <a:sym typeface="Verdana" pitchFamily="34" charset="0"/>
              </a:defRPr>
            </a:lvl2pPr>
            <a:lvl3pPr marL="1143000" indent="-228600" eaLnBrk="0" hangingPunct="0">
              <a:buChar char="•"/>
              <a:defRPr sz="3600">
                <a:solidFill>
                  <a:schemeClr val="tx1"/>
                </a:solidFill>
                <a:latin typeface="Verdana" pitchFamily="34" charset="0"/>
                <a:sym typeface="Verdana" pitchFamily="34" charset="0"/>
              </a:defRPr>
            </a:lvl3pPr>
            <a:lvl4pPr marL="1600200" indent="-228600" eaLnBrk="0" hangingPunct="0">
              <a:buChar char="–"/>
              <a:defRPr sz="3600">
                <a:solidFill>
                  <a:schemeClr val="tx1"/>
                </a:solidFill>
                <a:latin typeface="Verdana" pitchFamily="34" charset="0"/>
                <a:sym typeface="Verdana" pitchFamily="34" charset="0"/>
              </a:defRPr>
            </a:lvl4pPr>
            <a:lvl5pPr marL="2057400" indent="-228600" eaLnBrk="0" hangingPunct="0">
              <a:buChar char="»"/>
              <a:defRPr sz="3600">
                <a:solidFill>
                  <a:schemeClr val="tx1"/>
                </a:solidFill>
                <a:latin typeface="Verdana" pitchFamily="34" charset="0"/>
                <a:sym typeface="Verdana" pitchFamily="34" charset="0"/>
              </a:defRPr>
            </a:lvl5pPr>
            <a:lvl6pPr marL="2514600" indent="-228600" algn="ctr" eaLnBrk="0" fontAlgn="base" hangingPunct="0">
              <a:spcBef>
                <a:spcPct val="0"/>
              </a:spcBef>
              <a:spcAft>
                <a:spcPct val="0"/>
              </a:spcAft>
              <a:buChar char="»"/>
              <a:defRPr sz="3600">
                <a:solidFill>
                  <a:schemeClr val="tx1"/>
                </a:solidFill>
                <a:latin typeface="Verdana" pitchFamily="34" charset="0"/>
                <a:sym typeface="Verdana" pitchFamily="34" charset="0"/>
              </a:defRPr>
            </a:lvl6pPr>
            <a:lvl7pPr marL="2971800" indent="-228600" algn="ctr" eaLnBrk="0" fontAlgn="base" hangingPunct="0">
              <a:spcBef>
                <a:spcPct val="0"/>
              </a:spcBef>
              <a:spcAft>
                <a:spcPct val="0"/>
              </a:spcAft>
              <a:buChar char="»"/>
              <a:defRPr sz="3600">
                <a:solidFill>
                  <a:schemeClr val="tx1"/>
                </a:solidFill>
                <a:latin typeface="Verdana" pitchFamily="34" charset="0"/>
                <a:sym typeface="Verdana" pitchFamily="34" charset="0"/>
              </a:defRPr>
            </a:lvl7pPr>
            <a:lvl8pPr marL="3429000" indent="-228600" algn="ctr" eaLnBrk="0" fontAlgn="base" hangingPunct="0">
              <a:spcBef>
                <a:spcPct val="0"/>
              </a:spcBef>
              <a:spcAft>
                <a:spcPct val="0"/>
              </a:spcAft>
              <a:buChar char="»"/>
              <a:defRPr sz="3600">
                <a:solidFill>
                  <a:schemeClr val="tx1"/>
                </a:solidFill>
                <a:latin typeface="Verdana" pitchFamily="34" charset="0"/>
                <a:sym typeface="Verdana" pitchFamily="34" charset="0"/>
              </a:defRPr>
            </a:lvl8pPr>
            <a:lvl9pPr marL="3886200" indent="-228600" algn="ctr" eaLnBrk="0" fontAlgn="base" hangingPunct="0">
              <a:spcBef>
                <a:spcPct val="0"/>
              </a:spcBef>
              <a:spcAft>
                <a:spcPct val="0"/>
              </a:spcAft>
              <a:buChar char="»"/>
              <a:defRPr sz="3600">
                <a:solidFill>
                  <a:schemeClr val="tx1"/>
                </a:solidFill>
                <a:latin typeface="Verdana" pitchFamily="34" charset="0"/>
                <a:sym typeface="Verdana" pitchFamily="34" charset="0"/>
              </a:defRPr>
            </a:lvl9pPr>
          </a:lstStyle>
          <a:p>
            <a:pPr algn="ctr" eaLnBrk="1" fontAlgn="base" hangingPunct="1">
              <a:spcBef>
                <a:spcPct val="0"/>
              </a:spcBef>
              <a:spcAft>
                <a:spcPct val="0"/>
              </a:spcAft>
              <a:buFontTx/>
              <a:buNone/>
            </a:pPr>
            <a:r>
              <a:rPr lang="cs-CZ" altLang="cs-CZ" sz="3800" b="1">
                <a:solidFill>
                  <a:srgbClr val="000000"/>
                </a:solidFill>
                <a:latin typeface="Arial" pitchFamily="34" charset="0"/>
                <a:cs typeface="Arial" pitchFamily="34" charset="0"/>
                <a:sym typeface="Gill Sans"/>
              </a:rPr>
              <a:t>Jan Maršák</a:t>
            </a:r>
          </a:p>
          <a:p>
            <a:pPr algn="ctr" eaLnBrk="1" fontAlgn="base" hangingPunct="1">
              <a:spcBef>
                <a:spcPct val="0"/>
              </a:spcBef>
              <a:spcAft>
                <a:spcPct val="0"/>
              </a:spcAft>
              <a:buFontTx/>
              <a:buNone/>
            </a:pPr>
            <a:r>
              <a:rPr lang="cs-CZ" altLang="cs-CZ" b="1" smtClean="0">
                <a:solidFill>
                  <a:srgbClr val="000000"/>
                </a:solidFill>
                <a:latin typeface="Arial" pitchFamily="34" charset="0"/>
                <a:cs typeface="Arial" pitchFamily="34" charset="0"/>
                <a:sym typeface="Gill Sans"/>
              </a:rPr>
              <a:t>Odbor odpadů</a:t>
            </a:r>
          </a:p>
          <a:p>
            <a:pPr algn="ctr" eaLnBrk="1" fontAlgn="base" hangingPunct="1">
              <a:spcBef>
                <a:spcPct val="0"/>
              </a:spcBef>
              <a:spcAft>
                <a:spcPct val="0"/>
              </a:spcAft>
              <a:buFontTx/>
              <a:buNone/>
            </a:pPr>
            <a:r>
              <a:rPr lang="cs-CZ" altLang="cs-CZ" b="1" smtClean="0">
                <a:solidFill>
                  <a:srgbClr val="000000"/>
                </a:solidFill>
                <a:latin typeface="Arial" pitchFamily="34" charset="0"/>
                <a:cs typeface="Arial" pitchFamily="34" charset="0"/>
                <a:sym typeface="Gill Sans"/>
              </a:rPr>
              <a:t>Ministerstvo životního prostředí</a:t>
            </a:r>
          </a:p>
          <a:p>
            <a:pPr algn="ctr" eaLnBrk="1" fontAlgn="base" hangingPunct="1">
              <a:spcBef>
                <a:spcPct val="0"/>
              </a:spcBef>
              <a:spcAft>
                <a:spcPct val="0"/>
              </a:spcAft>
              <a:buFontTx/>
              <a:buNone/>
            </a:pPr>
            <a:endParaRPr lang="cs-CZ" altLang="cs-CZ" sz="2200">
              <a:solidFill>
                <a:srgbClr val="000000"/>
              </a:solidFill>
              <a:latin typeface="Arial" pitchFamily="34" charset="0"/>
              <a:cs typeface="Arial" pitchFamily="34" charset="0"/>
              <a:sym typeface="Gill Sans"/>
            </a:endParaRPr>
          </a:p>
          <a:p>
            <a:pPr algn="ctr" eaLnBrk="1" fontAlgn="base" hangingPunct="1">
              <a:spcBef>
                <a:spcPct val="0"/>
              </a:spcBef>
              <a:spcAft>
                <a:spcPct val="0"/>
              </a:spcAft>
              <a:buFontTx/>
              <a:buNone/>
            </a:pPr>
            <a:r>
              <a:rPr lang="cs-CZ" altLang="cs-CZ" sz="2200">
                <a:solidFill>
                  <a:srgbClr val="000000"/>
                </a:solidFill>
                <a:latin typeface="Arial" pitchFamily="34" charset="0"/>
                <a:cs typeface="Arial" pitchFamily="34" charset="0"/>
                <a:sym typeface="Gill Sans"/>
              </a:rPr>
              <a:t>Valná hromada CICPEN, 8. prosince 2015, Praha</a:t>
            </a:r>
          </a:p>
        </p:txBody>
      </p:sp>
    </p:spTree>
    <p:extLst>
      <p:ext uri="{BB962C8B-B14F-4D97-AF65-F5344CB8AC3E}">
        <p14:creationId xmlns:p14="http://schemas.microsoft.com/office/powerpoint/2010/main" val="4073998290"/>
      </p:ext>
    </p:extLst>
  </p:cSld>
  <p:clrMapOvr>
    <a:masterClrMapping/>
  </p:clrMapOvr>
  <p:transition spd="slow">
    <p:blinds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Recyklace odpadu?</a:t>
            </a:r>
            <a:endParaRPr lang="cs-CZ" dirty="0"/>
          </a:p>
        </p:txBody>
      </p:sp>
      <p:sp>
        <p:nvSpPr>
          <p:cNvPr id="3" name="Zástupný symbol pro obsah 2"/>
          <p:cNvSpPr>
            <a:spLocks noGrp="1"/>
          </p:cNvSpPr>
          <p:nvPr>
            <p:ph idx="1"/>
          </p:nvPr>
        </p:nvSpPr>
        <p:spPr>
          <a:xfrm>
            <a:off x="457200" y="1600200"/>
            <a:ext cx="8229600" cy="4709120"/>
          </a:xfrm>
        </p:spPr>
        <p:txBody>
          <a:bodyPr>
            <a:noAutofit/>
          </a:bodyPr>
          <a:lstStyle/>
          <a:p>
            <a:r>
              <a:rPr lang="en-US" sz="2000" dirty="0" smtClean="0"/>
              <a:t>'17a</a:t>
            </a:r>
            <a:r>
              <a:rPr lang="en-US" sz="2000" dirty="0"/>
              <a:t>. </a:t>
            </a:r>
            <a:r>
              <a:rPr lang="en-US" sz="2000" dirty="0" smtClean="0"/>
              <a:t>„</a:t>
            </a:r>
            <a:r>
              <a:rPr lang="cs-CZ" sz="2000" dirty="0" smtClean="0"/>
              <a:t>proces konečné recyklace</a:t>
            </a:r>
            <a:r>
              <a:rPr lang="en-US" sz="2000" dirty="0" smtClean="0"/>
              <a:t>" </a:t>
            </a:r>
            <a:r>
              <a:rPr lang="cs-CZ" sz="2000" dirty="0" smtClean="0"/>
              <a:t>znamená recyklační proces, který začíná tehdy, kdy již není zapotřebí dalšího mechanického třídění a odpadové materiály vstupují do výrobního procesu a jsou efektivně opětovně přeměněny na výrobky, materiály a látky</a:t>
            </a:r>
            <a:r>
              <a:rPr lang="en-US" sz="2000" dirty="0" smtClean="0"/>
              <a:t>; </a:t>
            </a:r>
            <a:endParaRPr lang="cs-CZ" sz="2000" dirty="0" smtClean="0"/>
          </a:p>
          <a:p>
            <a:r>
              <a:rPr lang="en-US" sz="2000" dirty="0"/>
              <a:t>‘</a:t>
            </a:r>
            <a:r>
              <a:rPr lang="en-US" sz="2000" dirty="0" err="1" smtClean="0"/>
              <a:t>recy</a:t>
            </a:r>
            <a:r>
              <a:rPr lang="cs-CZ" sz="2000" dirty="0" smtClean="0"/>
              <a:t>klace</a:t>
            </a:r>
            <a:r>
              <a:rPr lang="en-US" sz="2000" dirty="0" smtClean="0"/>
              <a:t>’ </a:t>
            </a:r>
            <a:r>
              <a:rPr lang="cs-CZ" sz="2000" dirty="0" smtClean="0"/>
              <a:t>znamená jakýkoli způsob využití, při němž se odpadové materiály znovu zpracovávají na výrobky, materiály nebo látky, ať již pro původní či jiné účely. Zahrnuje znovuzpracování organických materiálů, ale nikoliv energetické využití a přepracování na materiály, které mají být použity jako palivo nebo zásypové materiály</a:t>
            </a:r>
            <a:r>
              <a:rPr lang="en-US" sz="2000" dirty="0" smtClean="0"/>
              <a:t>;</a:t>
            </a:r>
            <a:endParaRPr lang="cs-CZ" sz="2000" dirty="0" smtClean="0"/>
          </a:p>
          <a:p>
            <a:r>
              <a:rPr lang="en-US" sz="2000" dirty="0"/>
              <a:t>3. </a:t>
            </a:r>
            <a:r>
              <a:rPr lang="cs-CZ" sz="2000" dirty="0" smtClean="0"/>
              <a:t>… hmotnost výstupního odpadu z jakékoli třídírny může být vykazována jako hmotnost recyklovaného komunálního odpadu, pokud</a:t>
            </a:r>
            <a:r>
              <a:rPr lang="en-US" sz="2000" dirty="0" smtClean="0"/>
              <a:t>: </a:t>
            </a:r>
            <a:endParaRPr lang="en-US" sz="2000" dirty="0"/>
          </a:p>
          <a:p>
            <a:r>
              <a:rPr lang="en-US" sz="2000" dirty="0"/>
              <a:t>(a) </a:t>
            </a:r>
            <a:r>
              <a:rPr lang="cs-CZ" sz="2000" dirty="0" smtClean="0"/>
              <a:t>se takový výstupní odpad posílá do procesu konečné recyklace;</a:t>
            </a:r>
            <a:r>
              <a:rPr lang="en-US" sz="2000" dirty="0" smtClean="0"/>
              <a:t> </a:t>
            </a:r>
            <a:endParaRPr lang="en-US" sz="2000" dirty="0"/>
          </a:p>
          <a:p>
            <a:r>
              <a:rPr lang="en-US" sz="2000" dirty="0"/>
              <a:t>(b) </a:t>
            </a:r>
            <a:r>
              <a:rPr lang="cs-CZ" sz="2000" dirty="0" smtClean="0"/>
              <a:t>hmotnost materiálů či látek, které nejsou součástí procesu konečné recyklace a které jsou likvidovány či energeticky využívány, je menší než </a:t>
            </a:r>
            <a:r>
              <a:rPr lang="en-US" sz="2000" dirty="0" smtClean="0"/>
              <a:t>10</a:t>
            </a:r>
            <a:r>
              <a:rPr lang="cs-CZ" sz="2000" dirty="0" smtClean="0"/>
              <a:t> </a:t>
            </a:r>
            <a:r>
              <a:rPr lang="en-US" sz="2000" dirty="0" smtClean="0"/>
              <a:t>% </a:t>
            </a:r>
            <a:r>
              <a:rPr lang="cs-CZ" sz="2000" dirty="0" smtClean="0"/>
              <a:t>celkové hmotnosti, která má být vykazována jako recyklovaná.</a:t>
            </a:r>
            <a:r>
              <a:rPr lang="en-US" sz="2000" dirty="0" smtClean="0"/>
              <a:t> </a:t>
            </a:r>
            <a:endParaRPr lang="cs-CZ" sz="2000" dirty="0"/>
          </a:p>
        </p:txBody>
      </p:sp>
      <p:sp>
        <p:nvSpPr>
          <p:cNvPr id="4" name="Ovál 3"/>
          <p:cNvSpPr/>
          <p:nvPr/>
        </p:nvSpPr>
        <p:spPr>
          <a:xfrm>
            <a:off x="6765548" y="4142379"/>
            <a:ext cx="1008112" cy="448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smtClean="0">
                <a:solidFill>
                  <a:prstClr val="white"/>
                </a:solidFill>
              </a:rPr>
              <a:t>75%</a:t>
            </a:r>
            <a:endParaRPr lang="cs-CZ" sz="2000" dirty="0">
              <a:solidFill>
                <a:prstClr val="white"/>
              </a:solidFill>
            </a:endParaRPr>
          </a:p>
        </p:txBody>
      </p:sp>
      <p:sp>
        <p:nvSpPr>
          <p:cNvPr id="5" name="Ovál 4"/>
          <p:cNvSpPr/>
          <p:nvPr/>
        </p:nvSpPr>
        <p:spPr>
          <a:xfrm>
            <a:off x="7380312" y="1196752"/>
            <a:ext cx="1008112" cy="448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smtClean="0">
                <a:solidFill>
                  <a:prstClr val="white"/>
                </a:solidFill>
              </a:rPr>
              <a:t>68%</a:t>
            </a:r>
            <a:endParaRPr lang="cs-CZ" sz="2000" dirty="0">
              <a:solidFill>
                <a:prstClr val="white"/>
              </a:solidFill>
            </a:endParaRPr>
          </a:p>
        </p:txBody>
      </p:sp>
      <p:sp>
        <p:nvSpPr>
          <p:cNvPr id="6" name="Ovál 5"/>
          <p:cNvSpPr/>
          <p:nvPr/>
        </p:nvSpPr>
        <p:spPr>
          <a:xfrm>
            <a:off x="7889368" y="6093296"/>
            <a:ext cx="1008112" cy="448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smtClean="0">
                <a:solidFill>
                  <a:prstClr val="white"/>
                </a:solidFill>
              </a:rPr>
              <a:t>56%</a:t>
            </a:r>
            <a:endParaRPr lang="cs-CZ" sz="2000" dirty="0">
              <a:solidFill>
                <a:prstClr val="white"/>
              </a:solidFill>
            </a:endParaRPr>
          </a:p>
        </p:txBody>
      </p:sp>
    </p:spTree>
    <p:extLst>
      <p:ext uri="{BB962C8B-B14F-4D97-AF65-F5344CB8AC3E}">
        <p14:creationId xmlns:p14="http://schemas.microsoft.com/office/powerpoint/2010/main" val="40113979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Kde jsme my?</a:t>
            </a:r>
            <a:endParaRPr lang="cs-CZ" dirty="0"/>
          </a:p>
        </p:txBody>
      </p:sp>
      <p:sp>
        <p:nvSpPr>
          <p:cNvPr id="3" name="Zástupný symbol pro obsah 2"/>
          <p:cNvSpPr>
            <a:spLocks noGrp="1"/>
          </p:cNvSpPr>
          <p:nvPr>
            <p:ph idx="1"/>
          </p:nvPr>
        </p:nvSpPr>
        <p:spPr/>
        <p:txBody>
          <a:bodyPr>
            <a:normAutofit/>
          </a:bodyPr>
          <a:lstStyle/>
          <a:p>
            <a:r>
              <a:rPr lang="cs-CZ" dirty="0" smtClean="0"/>
              <a:t>Cíl v roce 2025: 65 %</a:t>
            </a:r>
          </a:p>
          <a:p>
            <a:r>
              <a:rPr lang="cs-CZ" dirty="0" smtClean="0"/>
              <a:t>Cíl v roce 2035: 75 %</a:t>
            </a:r>
          </a:p>
          <a:p>
            <a:endParaRPr lang="cs-CZ" dirty="0"/>
          </a:p>
          <a:p>
            <a:r>
              <a:rPr lang="cs-CZ" dirty="0" smtClean="0"/>
              <a:t>Česká republika v roce 2015: 56 % nebo 68 % nebo 75 % nebo 90 %?</a:t>
            </a:r>
            <a:endParaRPr lang="cs-CZ" dirty="0"/>
          </a:p>
          <a:p>
            <a:endParaRPr lang="cs-CZ" dirty="0" smtClean="0"/>
          </a:p>
          <a:p>
            <a:r>
              <a:rPr lang="cs-CZ" dirty="0" smtClean="0"/>
              <a:t>To je otázka!</a:t>
            </a:r>
            <a:endParaRPr lang="cs-CZ" dirty="0"/>
          </a:p>
        </p:txBody>
      </p:sp>
    </p:spTree>
    <p:extLst>
      <p:ext uri="{BB962C8B-B14F-4D97-AF65-F5344CB8AC3E}">
        <p14:creationId xmlns:p14="http://schemas.microsoft.com/office/powerpoint/2010/main" val="11371693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ctrTitle"/>
          </p:nvPr>
        </p:nvSpPr>
        <p:spPr/>
        <p:txBody>
          <a:bodyPr>
            <a:normAutofit/>
          </a:bodyPr>
          <a:lstStyle/>
          <a:p>
            <a:r>
              <a:rPr lang="cs-CZ" dirty="0" smtClean="0">
                <a:solidFill>
                  <a:schemeClr val="tx2">
                    <a:lumMod val="60000"/>
                    <a:lumOff val="40000"/>
                  </a:schemeClr>
                </a:solidFill>
              </a:rPr>
              <a:t> Pozice EUROPEN k oběhovému hospodářství - CEP</a:t>
            </a:r>
            <a:endParaRPr lang="cs-CZ" dirty="0">
              <a:solidFill>
                <a:schemeClr val="tx2">
                  <a:lumMod val="60000"/>
                  <a:lumOff val="40000"/>
                </a:schemeClr>
              </a:solidFill>
            </a:endParaRPr>
          </a:p>
        </p:txBody>
      </p:sp>
      <p:sp>
        <p:nvSpPr>
          <p:cNvPr id="6" name="Podnadpis 5"/>
          <p:cNvSpPr>
            <a:spLocks noGrp="1"/>
          </p:cNvSpPr>
          <p:nvPr>
            <p:ph type="subTitle" idx="1"/>
          </p:nvPr>
        </p:nvSpPr>
        <p:spPr/>
        <p:txBody>
          <a:bodyPr/>
          <a:lstStyle/>
          <a:p>
            <a:r>
              <a:rPr lang="cs-CZ" dirty="0" smtClean="0">
                <a:solidFill>
                  <a:schemeClr val="tx1"/>
                </a:solidFill>
              </a:rPr>
              <a:t>Mgr. Hana </a:t>
            </a:r>
            <a:r>
              <a:rPr lang="cs-CZ" dirty="0" err="1" smtClean="0">
                <a:solidFill>
                  <a:schemeClr val="tx1"/>
                </a:solidFill>
              </a:rPr>
              <a:t>Zmítková</a:t>
            </a:r>
            <a:r>
              <a:rPr lang="cs-CZ" dirty="0" smtClean="0">
                <a:solidFill>
                  <a:schemeClr val="tx1"/>
                </a:solidFill>
              </a:rPr>
              <a:t>, předsedkyně CICPEN</a:t>
            </a:r>
            <a:endParaRPr lang="cs-CZ" dirty="0">
              <a:solidFill>
                <a:schemeClr val="tx1"/>
              </a:solidFill>
            </a:endParaRPr>
          </a:p>
        </p:txBody>
      </p:sp>
      <p:sp>
        <p:nvSpPr>
          <p:cNvPr id="4" name="Zástupný symbol pro číslo snímku 3"/>
          <p:cNvSpPr>
            <a:spLocks noGrp="1"/>
          </p:cNvSpPr>
          <p:nvPr>
            <p:ph type="sldNum" sz="quarter" idx="12"/>
          </p:nvPr>
        </p:nvSpPr>
        <p:spPr/>
        <p:txBody>
          <a:bodyPr/>
          <a:lstStyle/>
          <a:p>
            <a:fld id="{3F217CD6-7C16-49EB-BD84-4E04F2158596}" type="slidenum">
              <a:rPr lang="cs-CZ" smtClean="0">
                <a:solidFill>
                  <a:prstClr val="black">
                    <a:tint val="75000"/>
                  </a:prstClr>
                </a:solidFill>
              </a:rPr>
              <a:pPr/>
              <a:t>42</a:t>
            </a:fld>
            <a:endParaRPr lang="cs-CZ">
              <a:solidFill>
                <a:prstClr val="black">
                  <a:tint val="75000"/>
                </a:prstClr>
              </a:solidFill>
            </a:endParaRPr>
          </a:p>
        </p:txBody>
      </p:sp>
      <p:pic>
        <p:nvPicPr>
          <p:cNvPr id="7" name="Picture 3" descr="C:\Users\czzmitkovah\Pictures\logo.gif"/>
          <p:cNvPicPr>
            <a:picLocks noChangeAspect="1" noChangeArrowheads="1"/>
          </p:cNvPicPr>
          <p:nvPr/>
        </p:nvPicPr>
        <p:blipFill>
          <a:blip r:embed="rId2" cstate="print"/>
          <a:srcRect/>
          <a:stretch>
            <a:fillRect/>
          </a:stretch>
        </p:blipFill>
        <p:spPr bwMode="auto">
          <a:xfrm>
            <a:off x="7740352" y="6093296"/>
            <a:ext cx="571500" cy="571500"/>
          </a:xfrm>
          <a:prstGeom prst="rect">
            <a:avLst/>
          </a:prstGeom>
          <a:noFill/>
        </p:spPr>
      </p:pic>
    </p:spTree>
    <p:extLst>
      <p:ext uri="{BB962C8B-B14F-4D97-AF65-F5344CB8AC3E}">
        <p14:creationId xmlns:p14="http://schemas.microsoft.com/office/powerpoint/2010/main" val="23698112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cs-CZ" dirty="0" smtClean="0"/>
              <a:t>EUROPEN a oběhový balíček</a:t>
            </a:r>
            <a:endParaRPr lang="en-GB" dirty="0"/>
          </a:p>
        </p:txBody>
      </p:sp>
      <p:sp>
        <p:nvSpPr>
          <p:cNvPr id="3" name="Subtitle 2"/>
          <p:cNvSpPr>
            <a:spLocks noGrp="1"/>
          </p:cNvSpPr>
          <p:nvPr>
            <p:ph type="subTitle" idx="1"/>
          </p:nvPr>
        </p:nvSpPr>
        <p:spPr/>
        <p:txBody>
          <a:bodyPr/>
          <a:lstStyle/>
          <a:p>
            <a:r>
              <a:rPr lang="cs-CZ" dirty="0" smtClean="0"/>
              <a:t>Hana </a:t>
            </a:r>
            <a:r>
              <a:rPr lang="cs-CZ" dirty="0" err="1" smtClean="0"/>
              <a:t>Zmítková</a:t>
            </a:r>
            <a:endParaRPr lang="cs-CZ" dirty="0"/>
          </a:p>
          <a:p>
            <a:r>
              <a:rPr lang="cs-CZ" dirty="0" smtClean="0"/>
              <a:t>Praha 8. 12. 2015</a:t>
            </a:r>
            <a:endParaRPr lang="en-GB" dirty="0"/>
          </a:p>
        </p:txBody>
      </p:sp>
    </p:spTree>
    <p:extLst>
      <p:ext uri="{BB962C8B-B14F-4D97-AF65-F5344CB8AC3E}">
        <p14:creationId xmlns:p14="http://schemas.microsoft.com/office/powerpoint/2010/main" val="31825884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cs-CZ" dirty="0" smtClean="0"/>
              <a:t>EUROPEN: návrh je krok správným směrem</a:t>
            </a:r>
            <a:endParaRPr lang="en-GB" dirty="0"/>
          </a:p>
        </p:txBody>
      </p:sp>
      <p:sp>
        <p:nvSpPr>
          <p:cNvPr id="3" name="Content Placeholder 2"/>
          <p:cNvSpPr>
            <a:spLocks noGrp="1"/>
          </p:cNvSpPr>
          <p:nvPr>
            <p:ph idx="1"/>
          </p:nvPr>
        </p:nvSpPr>
        <p:spPr/>
        <p:txBody>
          <a:bodyPr>
            <a:normAutofit lnSpcReduction="10000"/>
          </a:bodyPr>
          <a:lstStyle/>
          <a:p>
            <a:r>
              <a:rPr lang="cs-CZ" dirty="0" smtClean="0"/>
              <a:t>Oběhový balíček a návrhy směrnic WFD a PPWD jsou důležitým krokem k udržitelnému růstu a konkurenceschopnosti obalového řetězce v Evropě </a:t>
            </a:r>
          </a:p>
          <a:p>
            <a:r>
              <a:rPr lang="cs-CZ" dirty="0" smtClean="0"/>
              <a:t>Legálním základem PPWD je zachování a ochrana evropského vnitřního trhu</a:t>
            </a:r>
          </a:p>
          <a:p>
            <a:r>
              <a:rPr lang="cs-CZ" dirty="0" smtClean="0"/>
              <a:t>Návrh je nutné podrobně prostudovat a prodiskutovat </a:t>
            </a:r>
          </a:p>
          <a:p>
            <a:r>
              <a:rPr lang="cs-CZ" dirty="0" smtClean="0"/>
              <a:t>Pozice </a:t>
            </a:r>
            <a:r>
              <a:rPr lang="cs-CZ" dirty="0" err="1" smtClean="0"/>
              <a:t>EUROPENu</a:t>
            </a:r>
            <a:r>
              <a:rPr lang="cs-CZ" dirty="0" smtClean="0"/>
              <a:t> se připravuje</a:t>
            </a:r>
          </a:p>
          <a:p>
            <a:pPr>
              <a:buNone/>
            </a:pPr>
            <a:endParaRPr lang="en-GB" dirty="0"/>
          </a:p>
        </p:txBody>
      </p:sp>
    </p:spTree>
    <p:extLst>
      <p:ext uri="{BB962C8B-B14F-4D97-AF65-F5344CB8AC3E}">
        <p14:creationId xmlns:p14="http://schemas.microsoft.com/office/powerpoint/2010/main" val="19019554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79512" y="260647"/>
          <a:ext cx="8784975" cy="6501276"/>
        </p:xfrm>
        <a:graphic>
          <a:graphicData uri="http://schemas.openxmlformats.org/drawingml/2006/table">
            <a:tbl>
              <a:tblPr/>
              <a:tblGrid>
                <a:gridCol w="199290"/>
                <a:gridCol w="1895163"/>
                <a:gridCol w="6690522"/>
              </a:tblGrid>
              <a:tr h="148310">
                <a:tc gridSpan="2">
                  <a:txBody>
                    <a:bodyPr/>
                    <a:lstStyle/>
                    <a:p>
                      <a:pPr algn="just">
                        <a:spcAft>
                          <a:spcPts val="0"/>
                        </a:spcAft>
                      </a:pPr>
                      <a:r>
                        <a:rPr lang="en-GB" sz="600" b="1" dirty="0">
                          <a:latin typeface="Arial Narrow"/>
                          <a:ea typeface="Calibri"/>
                          <a:cs typeface="Times New Roman"/>
                        </a:rPr>
                        <a:t>EUROPEN </a:t>
                      </a:r>
                      <a:r>
                        <a:rPr lang="cs-CZ" sz="600" b="1" dirty="0" smtClean="0">
                          <a:latin typeface="Arial Narrow"/>
                          <a:ea typeface="Calibri"/>
                          <a:cs typeface="Times New Roman"/>
                        </a:rPr>
                        <a:t>v</a:t>
                      </a:r>
                      <a:r>
                        <a:rPr lang="cs-CZ" sz="600" b="1" baseline="0" dirty="0" smtClean="0">
                          <a:latin typeface="Arial Narrow"/>
                          <a:ea typeface="Calibri"/>
                          <a:cs typeface="Times New Roman"/>
                        </a:rPr>
                        <a:t> souladu se svou strategií požaduje</a:t>
                      </a:r>
                      <a:endParaRPr lang="en-GB" sz="600" dirty="0">
                        <a:latin typeface="Calibri"/>
                        <a:ea typeface="Calibri"/>
                        <a:cs typeface="Times New Roman"/>
                      </a:endParaRPr>
                    </a:p>
                  </a:txBody>
                  <a:tcPr marL="35742" marR="35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just">
                        <a:spcAft>
                          <a:spcPts val="0"/>
                        </a:spcAft>
                      </a:pPr>
                      <a:r>
                        <a:rPr lang="cs-CZ" sz="600" b="1" dirty="0" smtClean="0">
                          <a:latin typeface="Arial Narrow"/>
                          <a:ea typeface="Calibri"/>
                          <a:cs typeface="Times New Roman"/>
                        </a:rPr>
                        <a:t>Navrhovaná</a:t>
                      </a:r>
                      <a:r>
                        <a:rPr lang="cs-CZ" sz="600" b="1" baseline="0" dirty="0" smtClean="0">
                          <a:latin typeface="Arial Narrow"/>
                          <a:ea typeface="Calibri"/>
                          <a:cs typeface="Times New Roman"/>
                        </a:rPr>
                        <a:t> ustanovení  v legislativních návrzích </a:t>
                      </a:r>
                      <a:r>
                        <a:rPr lang="cs-CZ" sz="600" b="1" dirty="0" smtClean="0">
                          <a:latin typeface="Arial Narrow"/>
                          <a:ea typeface="Calibri"/>
                          <a:cs typeface="Times New Roman"/>
                        </a:rPr>
                        <a:t>směrnic </a:t>
                      </a:r>
                      <a:r>
                        <a:rPr lang="en-GB" sz="600" b="1" dirty="0" smtClean="0">
                          <a:latin typeface="Arial Narrow"/>
                          <a:ea typeface="Calibri"/>
                          <a:cs typeface="Times New Roman"/>
                        </a:rPr>
                        <a:t>PPWD </a:t>
                      </a:r>
                      <a:r>
                        <a:rPr lang="cs-CZ" sz="600" b="1" dirty="0" smtClean="0">
                          <a:latin typeface="Arial Narrow"/>
                          <a:ea typeface="Calibri"/>
                          <a:cs typeface="Times New Roman"/>
                        </a:rPr>
                        <a:t> a </a:t>
                      </a:r>
                      <a:r>
                        <a:rPr lang="en-GB" sz="600" b="1" dirty="0" smtClean="0">
                          <a:latin typeface="Arial Narrow"/>
                          <a:ea typeface="Calibri"/>
                          <a:cs typeface="Times New Roman"/>
                        </a:rPr>
                        <a:t>WFD l</a:t>
                      </a:r>
                      <a:r>
                        <a:rPr lang="cs-CZ" sz="600" b="1" dirty="0" smtClean="0">
                          <a:latin typeface="Arial Narrow"/>
                          <a:ea typeface="Calibri"/>
                          <a:cs typeface="Times New Roman"/>
                        </a:rPr>
                        <a:t>-</a:t>
                      </a:r>
                      <a:endParaRPr lang="en-GB" sz="600" dirty="0">
                        <a:latin typeface="Calibri"/>
                        <a:ea typeface="Calibri"/>
                        <a:cs typeface="Times New Roman"/>
                      </a:endParaRPr>
                    </a:p>
                  </a:txBody>
                  <a:tcPr marL="35742" marR="35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238">
                <a:tc>
                  <a:txBody>
                    <a:bodyPr/>
                    <a:lstStyle/>
                    <a:p>
                      <a:pPr algn="just">
                        <a:spcAft>
                          <a:spcPts val="0"/>
                        </a:spcAft>
                      </a:pPr>
                      <a:r>
                        <a:rPr lang="en-GB" sz="600">
                          <a:latin typeface="Arial Narrow"/>
                          <a:ea typeface="Calibri"/>
                          <a:cs typeface="Times New Roman"/>
                        </a:rPr>
                        <a:t>1</a:t>
                      </a:r>
                      <a:endParaRPr lang="en-GB" sz="600">
                        <a:latin typeface="Calibri"/>
                        <a:ea typeface="Calibri"/>
                        <a:cs typeface="Times New Roman"/>
                      </a:endParaRPr>
                    </a:p>
                  </a:txBody>
                  <a:tcPr marL="35742" marR="35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s-CZ" sz="900" dirty="0" smtClean="0">
                          <a:latin typeface="Arial Narrow"/>
                          <a:ea typeface="Calibri"/>
                          <a:cs typeface="Times New Roman"/>
                        </a:rPr>
                        <a:t>Plnou implementaci a vymáhání stávající legislativy EU, zejména rámcové směrnice o odpadech (</a:t>
                      </a:r>
                      <a:r>
                        <a:rPr lang="en-GB" sz="900" dirty="0" smtClean="0">
                          <a:latin typeface="Arial Narrow"/>
                          <a:ea typeface="Calibri"/>
                          <a:cs typeface="Times New Roman"/>
                        </a:rPr>
                        <a:t>WFD</a:t>
                      </a:r>
                      <a:r>
                        <a:rPr lang="cs-CZ" sz="900" dirty="0" smtClean="0">
                          <a:latin typeface="Arial Narrow"/>
                          <a:ea typeface="Calibri"/>
                          <a:cs typeface="Times New Roman"/>
                        </a:rPr>
                        <a:t>)</a:t>
                      </a:r>
                      <a:r>
                        <a:rPr lang="en-GB" sz="900" dirty="0" smtClean="0">
                          <a:latin typeface="Arial Narrow"/>
                          <a:ea typeface="Calibri"/>
                          <a:cs typeface="Times New Roman"/>
                        </a:rPr>
                        <a:t> a</a:t>
                      </a:r>
                      <a:r>
                        <a:rPr lang="cs-CZ" sz="900" dirty="0" smtClean="0">
                          <a:latin typeface="Arial Narrow"/>
                          <a:ea typeface="Calibri"/>
                          <a:cs typeface="Times New Roman"/>
                        </a:rPr>
                        <a:t> směrnice o obalech a obalovém odpadu (</a:t>
                      </a:r>
                      <a:r>
                        <a:rPr lang="en-GB" sz="900" dirty="0" smtClean="0">
                          <a:latin typeface="Arial Narrow"/>
                          <a:ea typeface="Calibri"/>
                          <a:cs typeface="Times New Roman"/>
                        </a:rPr>
                        <a:t>PPWD</a:t>
                      </a:r>
                      <a:r>
                        <a:rPr lang="cs-CZ" sz="900" dirty="0" smtClean="0">
                          <a:latin typeface="Arial Narrow"/>
                          <a:ea typeface="Calibri"/>
                          <a:cs typeface="Times New Roman"/>
                        </a:rPr>
                        <a:t>)</a:t>
                      </a:r>
                      <a:endParaRPr lang="en-GB" sz="900" dirty="0">
                        <a:latin typeface="Calibri"/>
                        <a:ea typeface="Calibri"/>
                        <a:cs typeface="Times New Roman"/>
                      </a:endParaRPr>
                    </a:p>
                  </a:txBody>
                  <a:tcPr marL="35742" marR="35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s-CZ" sz="900" dirty="0" smtClean="0">
                          <a:latin typeface="Arial Narrow"/>
                          <a:ea typeface="Calibri"/>
                          <a:cs typeface="Times New Roman"/>
                        </a:rPr>
                        <a:t>U obou směrnic - </a:t>
                      </a:r>
                      <a:r>
                        <a:rPr lang="en-GB" sz="900" dirty="0" smtClean="0">
                          <a:latin typeface="Arial Narrow"/>
                          <a:ea typeface="Calibri"/>
                          <a:cs typeface="Times New Roman"/>
                        </a:rPr>
                        <a:t>PPWD </a:t>
                      </a:r>
                      <a:r>
                        <a:rPr lang="cs-CZ" sz="900" dirty="0" smtClean="0">
                          <a:latin typeface="Arial Narrow"/>
                          <a:ea typeface="Calibri"/>
                          <a:cs typeface="Times New Roman"/>
                        </a:rPr>
                        <a:t> i </a:t>
                      </a:r>
                      <a:r>
                        <a:rPr lang="en-GB" sz="900" dirty="0" smtClean="0">
                          <a:latin typeface="Arial Narrow"/>
                          <a:ea typeface="Calibri"/>
                          <a:cs typeface="Times New Roman"/>
                        </a:rPr>
                        <a:t>WFD</a:t>
                      </a:r>
                      <a:r>
                        <a:rPr lang="en-GB" sz="900" dirty="0">
                          <a:latin typeface="Arial Narrow"/>
                          <a:ea typeface="Calibri"/>
                          <a:cs typeface="Times New Roman"/>
                        </a:rPr>
                        <a:t>:</a:t>
                      </a:r>
                      <a:endParaRPr lang="en-GB" sz="900" dirty="0">
                        <a:latin typeface="Calibri"/>
                        <a:ea typeface="Calibri"/>
                        <a:cs typeface="Times New Roman"/>
                      </a:endParaRPr>
                    </a:p>
                    <a:p>
                      <a:pPr marL="342900" lvl="0" indent="-342900" algn="just">
                        <a:spcAft>
                          <a:spcPts val="0"/>
                        </a:spcAft>
                        <a:buClr>
                          <a:srgbClr val="000000"/>
                        </a:buClr>
                        <a:buFont typeface="Wingdings"/>
                        <a:buChar char=""/>
                        <a:tabLst>
                          <a:tab pos="228600" algn="l"/>
                        </a:tabLst>
                      </a:pPr>
                      <a:r>
                        <a:rPr lang="cs-CZ" sz="900" dirty="0" smtClean="0">
                          <a:latin typeface="Arial Narrow"/>
                          <a:ea typeface="Calibri"/>
                          <a:cs typeface="Times New Roman"/>
                        </a:rPr>
                        <a:t>Za</a:t>
                      </a:r>
                      <a:r>
                        <a:rPr lang="cs-CZ" sz="900" baseline="0" dirty="0" smtClean="0">
                          <a:latin typeface="Arial Narrow"/>
                          <a:ea typeface="Calibri"/>
                          <a:cs typeface="Times New Roman"/>
                        </a:rPr>
                        <a:t> účelem dosažení cílů bude EK připravovat zprávy o </a:t>
                      </a:r>
                      <a:r>
                        <a:rPr lang="en-US" sz="900" baseline="0" dirty="0" err="1" smtClean="0">
                          <a:latin typeface="Arial Narrow"/>
                          <a:ea typeface="Calibri"/>
                          <a:cs typeface="Times New Roman"/>
                        </a:rPr>
                        <a:t>pokroku</a:t>
                      </a:r>
                      <a:r>
                        <a:rPr lang="en-US" sz="900" baseline="0" dirty="0" smtClean="0">
                          <a:latin typeface="Arial Narrow"/>
                          <a:ea typeface="Calibri"/>
                          <a:cs typeface="Times New Roman"/>
                        </a:rPr>
                        <a:t> </a:t>
                      </a:r>
                      <a:r>
                        <a:rPr lang="cs-CZ" sz="900" baseline="0" dirty="0" smtClean="0">
                          <a:latin typeface="Arial Narrow"/>
                          <a:ea typeface="Calibri"/>
                          <a:cs typeface="Times New Roman"/>
                        </a:rPr>
                        <a:t> vždy 3 roky před termínem, včetně seznamu </a:t>
                      </a:r>
                      <a:r>
                        <a:rPr lang="cs-CZ" sz="900" dirty="0" smtClean="0">
                          <a:latin typeface="Arial Narrow"/>
                          <a:ea typeface="Calibri"/>
                          <a:cs typeface="Times New Roman"/>
                        </a:rPr>
                        <a:t>členských států, u kterých hrozí, že  cílů nedosáhnou, jakož i  příslušných doporučení pro každý z nich.</a:t>
                      </a:r>
                      <a:r>
                        <a:rPr lang="en-GB" sz="900" dirty="0" smtClean="0">
                          <a:latin typeface="Arial Narrow"/>
                          <a:ea typeface="Calibri"/>
                          <a:cs typeface="Times New Roman"/>
                        </a:rPr>
                        <a:t> </a:t>
                      </a:r>
                      <a:endParaRPr lang="en-GB" sz="900" dirty="0">
                        <a:latin typeface="Calibri"/>
                        <a:ea typeface="Calibri"/>
                        <a:cs typeface="Times New Roman"/>
                      </a:endParaRPr>
                    </a:p>
                    <a:p>
                      <a:pPr marL="342900" lvl="0" indent="-342900" algn="just">
                        <a:spcAft>
                          <a:spcPts val="0"/>
                        </a:spcAft>
                        <a:buClr>
                          <a:srgbClr val="000000"/>
                        </a:buClr>
                        <a:buFont typeface="Wingdings"/>
                        <a:buChar char=""/>
                        <a:tabLst>
                          <a:tab pos="228600" algn="l"/>
                        </a:tabLst>
                      </a:pPr>
                      <a:r>
                        <a:rPr lang="cs-CZ" sz="900" dirty="0" smtClean="0">
                          <a:latin typeface="Arial Narrow"/>
                          <a:ea typeface="Calibri"/>
                          <a:cs typeface="Times New Roman"/>
                        </a:rPr>
                        <a:t>Každé tři roky provede EK roční vyhodnocení  plnění</a:t>
                      </a:r>
                      <a:r>
                        <a:rPr lang="cs-CZ" sz="900" baseline="0" dirty="0" smtClean="0">
                          <a:latin typeface="Arial Narrow"/>
                          <a:ea typeface="Calibri"/>
                          <a:cs typeface="Times New Roman"/>
                        </a:rPr>
                        <a:t> cílů v oblasti </a:t>
                      </a:r>
                      <a:r>
                        <a:rPr lang="cs-CZ" sz="900" dirty="0" smtClean="0">
                          <a:latin typeface="Arial Narrow"/>
                          <a:ea typeface="Calibri"/>
                          <a:cs typeface="Times New Roman"/>
                        </a:rPr>
                        <a:t>přípravy k opětovnému použití a recyklace vykazované jednotlivými členskými státy</a:t>
                      </a:r>
                      <a:r>
                        <a:rPr lang="cs-CZ" sz="900" baseline="0" dirty="0" smtClean="0">
                          <a:latin typeface="Arial Narrow"/>
                          <a:ea typeface="Calibri"/>
                          <a:cs typeface="Times New Roman"/>
                        </a:rPr>
                        <a:t> </a:t>
                      </a:r>
                      <a:r>
                        <a:rPr lang="en-GB" sz="900" dirty="0" smtClean="0">
                          <a:latin typeface="Arial Narrow"/>
                          <a:ea typeface="Calibri"/>
                          <a:cs typeface="Times New Roman"/>
                        </a:rPr>
                        <a:t>(</a:t>
                      </a:r>
                      <a:r>
                        <a:rPr lang="cs-CZ" sz="900" dirty="0" smtClean="0">
                          <a:latin typeface="Arial Narrow"/>
                          <a:ea typeface="Calibri"/>
                          <a:cs typeface="Times New Roman"/>
                        </a:rPr>
                        <a:t>zprávy budou zveřejňovány)</a:t>
                      </a:r>
                      <a:r>
                        <a:rPr lang="en-GB" sz="900" dirty="0" smtClean="0">
                          <a:latin typeface="Arial Narrow"/>
                          <a:ea typeface="Calibri"/>
                          <a:cs typeface="Times New Roman"/>
                        </a:rPr>
                        <a:t>. </a:t>
                      </a:r>
                      <a:endParaRPr lang="en-GB" sz="900" dirty="0">
                        <a:latin typeface="Calibri"/>
                        <a:ea typeface="Calibri"/>
                        <a:cs typeface="Times New Roman"/>
                      </a:endParaRPr>
                    </a:p>
                  </a:txBody>
                  <a:tcPr marL="35742" marR="35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1548">
                <a:tc>
                  <a:txBody>
                    <a:bodyPr/>
                    <a:lstStyle/>
                    <a:p>
                      <a:pPr algn="just">
                        <a:spcAft>
                          <a:spcPts val="0"/>
                        </a:spcAft>
                      </a:pPr>
                      <a:r>
                        <a:rPr lang="en-GB" sz="600">
                          <a:latin typeface="Arial Narrow"/>
                          <a:ea typeface="Calibri"/>
                          <a:cs typeface="Times New Roman"/>
                        </a:rPr>
                        <a:t>2</a:t>
                      </a:r>
                      <a:endParaRPr lang="en-GB" sz="600">
                        <a:latin typeface="Calibri"/>
                        <a:ea typeface="Calibri"/>
                        <a:cs typeface="Times New Roman"/>
                      </a:endParaRPr>
                    </a:p>
                  </a:txBody>
                  <a:tcPr marL="35742" marR="35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s-CZ" sz="900" dirty="0" smtClean="0">
                          <a:latin typeface="Arial Narrow"/>
                          <a:ea typeface="Calibri"/>
                          <a:cs typeface="Times New Roman"/>
                        </a:rPr>
                        <a:t>Jasnou a jednotnou metodiku pro měření a vykazování vnitrostátních recyklačních cílů pro obaly na základě </a:t>
                      </a:r>
                      <a:r>
                        <a:rPr lang="en-GB" sz="900" i="1" dirty="0" smtClean="0">
                          <a:latin typeface="Arial Narrow"/>
                          <a:ea typeface="Calibri"/>
                          <a:cs typeface="Times New Roman"/>
                        </a:rPr>
                        <a:t>“</a:t>
                      </a:r>
                      <a:r>
                        <a:rPr lang="cs-CZ" sz="900" b="1" i="1" dirty="0" smtClean="0">
                          <a:latin typeface="Arial Narrow"/>
                          <a:ea typeface="Calibri"/>
                          <a:cs typeface="Times New Roman"/>
                        </a:rPr>
                        <a:t>vstupu</a:t>
                      </a:r>
                      <a:r>
                        <a:rPr lang="cs-CZ" sz="900" b="1" i="1" baseline="0" dirty="0" smtClean="0">
                          <a:latin typeface="Arial Narrow"/>
                          <a:ea typeface="Calibri"/>
                          <a:cs typeface="Times New Roman"/>
                        </a:rPr>
                        <a:t> do konečného recyklačního </a:t>
                      </a:r>
                      <a:r>
                        <a:rPr lang="cs-CZ" sz="900" b="1" i="1" dirty="0" smtClean="0">
                          <a:latin typeface="Arial Narrow"/>
                          <a:ea typeface="Calibri"/>
                          <a:cs typeface="Times New Roman"/>
                        </a:rPr>
                        <a:t>procesu, po dokončení všech třídicích operací</a:t>
                      </a:r>
                      <a:r>
                        <a:rPr lang="en-GB" sz="900" i="1" dirty="0" smtClean="0">
                          <a:latin typeface="Arial Narrow"/>
                          <a:ea typeface="Calibri"/>
                          <a:cs typeface="Times New Roman"/>
                        </a:rPr>
                        <a:t>”</a:t>
                      </a:r>
                      <a:endParaRPr lang="en-GB" sz="900" dirty="0">
                        <a:latin typeface="Calibri"/>
                        <a:ea typeface="Calibri"/>
                        <a:cs typeface="Times New Roman"/>
                      </a:endParaRPr>
                    </a:p>
                  </a:txBody>
                  <a:tcPr marL="35742" marR="35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900" b="1" dirty="0">
                          <a:latin typeface="Arial Narrow"/>
                          <a:ea typeface="Calibri"/>
                          <a:cs typeface="Times New Roman"/>
                        </a:rPr>
                        <a:t>PPWD</a:t>
                      </a:r>
                      <a:r>
                        <a:rPr lang="en-GB" sz="900" dirty="0">
                          <a:latin typeface="Arial Narrow"/>
                          <a:ea typeface="Calibri"/>
                          <a:cs typeface="Times New Roman"/>
                        </a:rPr>
                        <a:t> </a:t>
                      </a:r>
                      <a:r>
                        <a:rPr lang="en-GB" sz="900" dirty="0" smtClean="0">
                          <a:latin typeface="Arial Narrow"/>
                          <a:ea typeface="Calibri"/>
                          <a:cs typeface="Times New Roman"/>
                        </a:rPr>
                        <a:t>(</a:t>
                      </a:r>
                      <a:r>
                        <a:rPr lang="cs-CZ" sz="900" dirty="0" smtClean="0">
                          <a:latin typeface="Arial Narrow"/>
                          <a:ea typeface="Calibri"/>
                          <a:cs typeface="Times New Roman"/>
                        </a:rPr>
                        <a:t>podobná ustanovení jako ve</a:t>
                      </a:r>
                      <a:r>
                        <a:rPr lang="cs-CZ" sz="900" baseline="0" dirty="0" smtClean="0">
                          <a:latin typeface="Arial Narrow"/>
                          <a:ea typeface="Calibri"/>
                          <a:cs typeface="Times New Roman"/>
                        </a:rPr>
                        <a:t>  směrnici </a:t>
                      </a:r>
                      <a:r>
                        <a:rPr lang="en-GB" sz="900" dirty="0" smtClean="0">
                          <a:latin typeface="Arial Narrow"/>
                          <a:ea typeface="Calibri"/>
                          <a:cs typeface="Times New Roman"/>
                        </a:rPr>
                        <a:t>WFD</a:t>
                      </a:r>
                      <a:r>
                        <a:rPr lang="en-GB" sz="900" dirty="0">
                          <a:latin typeface="Arial Narrow"/>
                          <a:ea typeface="Calibri"/>
                          <a:cs typeface="Times New Roman"/>
                        </a:rPr>
                        <a:t>): </a:t>
                      </a:r>
                      <a:endParaRPr lang="en-GB" sz="900" dirty="0">
                        <a:latin typeface="Calibri"/>
                        <a:ea typeface="Calibri"/>
                        <a:cs typeface="Times New Roman"/>
                      </a:endParaRPr>
                    </a:p>
                    <a:p>
                      <a:pPr marL="342900" lvl="0" indent="-342900" algn="just">
                        <a:spcAft>
                          <a:spcPts val="0"/>
                        </a:spcAft>
                        <a:buClr>
                          <a:srgbClr val="000000"/>
                        </a:buClr>
                        <a:buFont typeface="Wingdings"/>
                        <a:buChar char=""/>
                        <a:tabLst>
                          <a:tab pos="228600" algn="l"/>
                        </a:tabLst>
                      </a:pPr>
                      <a:r>
                        <a:rPr lang="cs-CZ" sz="900" dirty="0" smtClean="0">
                          <a:latin typeface="Arial Narrow"/>
                          <a:ea typeface="Calibri"/>
                        </a:rPr>
                        <a:t>Článek </a:t>
                      </a:r>
                      <a:r>
                        <a:rPr lang="en-GB" sz="900" dirty="0" smtClean="0">
                          <a:latin typeface="Arial Narrow"/>
                          <a:ea typeface="Calibri"/>
                        </a:rPr>
                        <a:t>6</a:t>
                      </a:r>
                      <a:r>
                        <a:rPr lang="cs-CZ" sz="900" dirty="0" smtClean="0">
                          <a:latin typeface="Arial Narrow"/>
                          <a:ea typeface="Calibri"/>
                        </a:rPr>
                        <a:t> odst. </a:t>
                      </a:r>
                      <a:r>
                        <a:rPr lang="en-GB" sz="900" dirty="0" smtClean="0">
                          <a:latin typeface="Arial Narrow"/>
                          <a:ea typeface="Calibri"/>
                        </a:rPr>
                        <a:t>a</a:t>
                      </a:r>
                      <a:r>
                        <a:rPr lang="en-GB" sz="900" dirty="0">
                          <a:latin typeface="Arial Narrow"/>
                          <a:ea typeface="Calibri"/>
                        </a:rPr>
                        <a:t>) </a:t>
                      </a:r>
                      <a:r>
                        <a:rPr lang="cs-CZ" sz="900" dirty="0" smtClean="0">
                          <a:latin typeface="Arial Narrow"/>
                          <a:ea typeface="Calibri"/>
                        </a:rPr>
                        <a:t>vychází z</a:t>
                      </a:r>
                      <a:r>
                        <a:rPr lang="cs-CZ" sz="900" baseline="0" dirty="0" smtClean="0">
                          <a:latin typeface="Arial Narrow"/>
                          <a:ea typeface="Calibri"/>
                        </a:rPr>
                        <a:t> „</a:t>
                      </a:r>
                      <a:r>
                        <a:rPr lang="cs-CZ" sz="900" b="1" i="1" baseline="0" dirty="0" smtClean="0">
                          <a:latin typeface="Arial Narrow"/>
                          <a:ea typeface="Calibri"/>
                        </a:rPr>
                        <a:t>o</a:t>
                      </a:r>
                      <a:r>
                        <a:rPr lang="cs-CZ" sz="900" b="1" i="1" dirty="0" smtClean="0">
                          <a:latin typeface="Arial Narrow"/>
                          <a:ea typeface="Calibri"/>
                        </a:rPr>
                        <a:t>d</a:t>
                      </a:r>
                      <a:r>
                        <a:rPr lang="cs-CZ" sz="900" b="1" i="1" baseline="0" dirty="0" smtClean="0">
                          <a:latin typeface="Arial Narrow"/>
                          <a:ea typeface="Calibri"/>
                        </a:rPr>
                        <a:t>padu, který se na vstupu dostává do konečného recyklačního procesu</a:t>
                      </a:r>
                      <a:r>
                        <a:rPr lang="en-GB" sz="900" i="1" dirty="0" smtClean="0">
                          <a:latin typeface="Arial Narrow"/>
                          <a:ea typeface="Calibri"/>
                        </a:rPr>
                        <a:t>” </a:t>
                      </a:r>
                      <a:r>
                        <a:rPr lang="en-GB" sz="900" dirty="0" smtClean="0">
                          <a:latin typeface="Arial Narrow"/>
                          <a:ea typeface="Calibri"/>
                        </a:rPr>
                        <a:t>(</a:t>
                      </a:r>
                      <a:r>
                        <a:rPr lang="cs-CZ" sz="900" dirty="0" smtClean="0">
                          <a:latin typeface="Arial Narrow"/>
                          <a:ea typeface="Calibri"/>
                        </a:rPr>
                        <a:t>odráží znění navržené </a:t>
                      </a:r>
                      <a:r>
                        <a:rPr lang="en-GB" sz="900" dirty="0" smtClean="0">
                          <a:latin typeface="Arial Narrow"/>
                          <a:ea typeface="Calibri"/>
                        </a:rPr>
                        <a:t>EUROPEN</a:t>
                      </a:r>
                      <a:r>
                        <a:rPr lang="cs-CZ" sz="900" dirty="0" smtClean="0">
                          <a:latin typeface="Arial Narrow"/>
                          <a:ea typeface="Calibri"/>
                        </a:rPr>
                        <a:t>EM</a:t>
                      </a:r>
                      <a:r>
                        <a:rPr lang="en-GB" sz="900" dirty="0" smtClean="0">
                          <a:latin typeface="Arial Narrow"/>
                          <a:ea typeface="Calibri"/>
                        </a:rPr>
                        <a:t>). </a:t>
                      </a:r>
                      <a:endParaRPr lang="en-GB" sz="900" dirty="0">
                        <a:latin typeface="Times New Roman"/>
                        <a:ea typeface="Calibri"/>
                      </a:endParaRPr>
                    </a:p>
                    <a:p>
                      <a:pPr marL="342900" lvl="0" indent="-342900" algn="just">
                        <a:spcAft>
                          <a:spcPts val="0"/>
                        </a:spcAft>
                        <a:buClr>
                          <a:srgbClr val="000000"/>
                        </a:buClr>
                        <a:buFont typeface="Wingdings"/>
                        <a:buChar char=""/>
                        <a:tabLst>
                          <a:tab pos="228600" algn="l"/>
                        </a:tabLst>
                      </a:pPr>
                      <a:r>
                        <a:rPr lang="cs-CZ" sz="900" dirty="0" smtClean="0">
                          <a:latin typeface="Arial Narrow"/>
                          <a:ea typeface="Calibri"/>
                        </a:rPr>
                        <a:t>Členské</a:t>
                      </a:r>
                      <a:r>
                        <a:rPr lang="cs-CZ" sz="900" baseline="0" dirty="0" smtClean="0">
                          <a:latin typeface="Arial Narrow"/>
                          <a:ea typeface="Calibri"/>
                        </a:rPr>
                        <a:t> státy (ČS) mají </a:t>
                      </a:r>
                      <a:r>
                        <a:rPr lang="cs-CZ" sz="900" dirty="0" smtClean="0">
                          <a:latin typeface="Arial Narrow"/>
                          <a:ea typeface="Calibri"/>
                        </a:rPr>
                        <a:t>na</a:t>
                      </a:r>
                      <a:r>
                        <a:rPr lang="cs-CZ" sz="900" baseline="0" dirty="0" smtClean="0">
                          <a:latin typeface="Arial Narrow"/>
                          <a:ea typeface="Calibri"/>
                        </a:rPr>
                        <a:t> základě </a:t>
                      </a:r>
                      <a:r>
                        <a:rPr lang="cs-CZ" sz="900" u="sng" baseline="0" dirty="0" smtClean="0">
                          <a:latin typeface="Arial Narrow"/>
                          <a:ea typeface="Calibri"/>
                        </a:rPr>
                        <a:t>výjimky (derogace)</a:t>
                      </a:r>
                      <a:r>
                        <a:rPr lang="en-GB" sz="900" dirty="0" smtClean="0">
                          <a:latin typeface="Arial Narrow"/>
                          <a:ea typeface="Calibri"/>
                        </a:rPr>
                        <a:t> </a:t>
                      </a:r>
                      <a:r>
                        <a:rPr lang="cs-CZ" sz="900" dirty="0" smtClean="0">
                          <a:latin typeface="Arial Narrow"/>
                          <a:ea typeface="Calibri"/>
                        </a:rPr>
                        <a:t>z</a:t>
                      </a:r>
                      <a:r>
                        <a:rPr lang="cs-CZ" sz="900" baseline="0" dirty="0" smtClean="0">
                          <a:latin typeface="Arial Narrow"/>
                          <a:ea typeface="Calibri"/>
                        </a:rPr>
                        <a:t> výše uvedeného ustanovení a za určitých podmínek možnost </a:t>
                      </a:r>
                      <a:r>
                        <a:rPr lang="cs-CZ" sz="900" dirty="0" smtClean="0">
                          <a:latin typeface="Arial Narrow"/>
                          <a:ea typeface="Calibri"/>
                        </a:rPr>
                        <a:t>provádět výpočet dle </a:t>
                      </a:r>
                      <a:r>
                        <a:rPr lang="en-GB" sz="900" dirty="0" smtClean="0">
                          <a:latin typeface="Arial Narrow"/>
                          <a:ea typeface="Calibri"/>
                        </a:rPr>
                        <a:t>“</a:t>
                      </a:r>
                      <a:r>
                        <a:rPr lang="cs-CZ" sz="900" i="1" dirty="0" smtClean="0">
                          <a:latin typeface="Arial Narrow"/>
                          <a:ea typeface="Calibri"/>
                        </a:rPr>
                        <a:t>hmotnosti </a:t>
                      </a:r>
                      <a:r>
                        <a:rPr lang="cs-CZ" sz="900" b="1" i="1" dirty="0" smtClean="0">
                          <a:latin typeface="Arial Narrow"/>
                          <a:ea typeface="Calibri"/>
                        </a:rPr>
                        <a:t>výstupu</a:t>
                      </a:r>
                      <a:r>
                        <a:rPr lang="cs-CZ" sz="900" b="1" i="1" baseline="0" dirty="0" smtClean="0">
                          <a:latin typeface="Arial Narrow"/>
                          <a:ea typeface="Calibri"/>
                        </a:rPr>
                        <a:t> z jakékoli třídírny</a:t>
                      </a:r>
                      <a:r>
                        <a:rPr lang="en-GB" sz="900" dirty="0" smtClean="0">
                          <a:latin typeface="Arial Narrow"/>
                          <a:ea typeface="Calibri"/>
                        </a:rPr>
                        <a:t>”</a:t>
                      </a:r>
                      <a:r>
                        <a:rPr lang="cs-CZ" sz="900" baseline="0" dirty="0" smtClean="0">
                          <a:latin typeface="Arial Narrow"/>
                          <a:ea typeface="Calibri"/>
                        </a:rPr>
                        <a:t>.</a:t>
                      </a:r>
                      <a:r>
                        <a:rPr lang="en-GB" sz="900" dirty="0" smtClean="0">
                          <a:latin typeface="Arial Narrow"/>
                          <a:ea typeface="Calibri"/>
                        </a:rPr>
                        <a:t> </a:t>
                      </a:r>
                      <a:endParaRPr lang="en-GB" sz="900" dirty="0">
                        <a:latin typeface="Times New Roman"/>
                        <a:ea typeface="Calibri"/>
                      </a:endParaRPr>
                    </a:p>
                  </a:txBody>
                  <a:tcPr marL="35742" marR="35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9858">
                <a:tc>
                  <a:txBody>
                    <a:bodyPr/>
                    <a:lstStyle/>
                    <a:p>
                      <a:pPr algn="just">
                        <a:spcAft>
                          <a:spcPts val="0"/>
                        </a:spcAft>
                      </a:pPr>
                      <a:r>
                        <a:rPr lang="en-GB" sz="600">
                          <a:latin typeface="Arial Narrow"/>
                          <a:ea typeface="Calibri"/>
                          <a:cs typeface="Times New Roman"/>
                        </a:rPr>
                        <a:t>3</a:t>
                      </a:r>
                      <a:endParaRPr lang="en-GB" sz="600">
                        <a:latin typeface="Calibri"/>
                        <a:ea typeface="Calibri"/>
                        <a:cs typeface="Times New Roman"/>
                      </a:endParaRPr>
                    </a:p>
                  </a:txBody>
                  <a:tcPr marL="35742" marR="35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900" dirty="0" smtClean="0">
                          <a:latin typeface="Arial Narrow"/>
                          <a:ea typeface="Calibri"/>
                          <a:cs typeface="Times New Roman"/>
                        </a:rPr>
                        <a:t>Realistic</a:t>
                      </a:r>
                      <a:r>
                        <a:rPr lang="cs-CZ" sz="900" dirty="0" err="1" smtClean="0">
                          <a:latin typeface="Arial Narrow"/>
                          <a:ea typeface="Calibri"/>
                          <a:cs typeface="Times New Roman"/>
                        </a:rPr>
                        <a:t>ké</a:t>
                      </a:r>
                      <a:r>
                        <a:rPr lang="cs-CZ" sz="900" dirty="0" smtClean="0">
                          <a:latin typeface="Arial Narrow"/>
                          <a:ea typeface="Calibri"/>
                          <a:cs typeface="Times New Roman"/>
                        </a:rPr>
                        <a:t> a dosažitelné recyklační cíle pro obaly,</a:t>
                      </a:r>
                      <a:r>
                        <a:rPr lang="en-GB" sz="900" dirty="0" smtClean="0">
                          <a:latin typeface="Arial Narrow"/>
                          <a:ea typeface="Calibri"/>
                          <a:cs typeface="Times New Roman"/>
                        </a:rPr>
                        <a:t> </a:t>
                      </a:r>
                      <a:r>
                        <a:rPr lang="cs-CZ" sz="900" dirty="0" smtClean="0">
                          <a:latin typeface="Arial Narrow"/>
                          <a:ea typeface="Calibri"/>
                          <a:cs typeface="Times New Roman"/>
                        </a:rPr>
                        <a:t>vycházející z jasně stanovené výchozí situace, </a:t>
                      </a:r>
                      <a:r>
                        <a:rPr lang="cs-CZ" sz="900" baseline="0" dirty="0" smtClean="0">
                          <a:latin typeface="Arial Narrow"/>
                          <a:ea typeface="Calibri"/>
                          <a:cs typeface="Times New Roman"/>
                        </a:rPr>
                        <a:t>se zohledněním různých infrastruktur pro nakládání s obalovým odpadem a různých realizačních kapacit ve </a:t>
                      </a:r>
                      <a:r>
                        <a:rPr lang="en-GB" sz="900" dirty="0" smtClean="0">
                          <a:latin typeface="Arial Narrow"/>
                          <a:ea typeface="Calibri"/>
                          <a:cs typeface="Times New Roman"/>
                        </a:rPr>
                        <a:t>28 </a:t>
                      </a:r>
                      <a:r>
                        <a:rPr lang="cs-CZ" sz="900" dirty="0" smtClean="0">
                          <a:latin typeface="Arial Narrow"/>
                          <a:ea typeface="Calibri"/>
                          <a:cs typeface="Times New Roman"/>
                        </a:rPr>
                        <a:t>členských státech</a:t>
                      </a:r>
                      <a:endParaRPr lang="en-GB" sz="900" dirty="0">
                        <a:latin typeface="Calibri"/>
                        <a:ea typeface="Calibri"/>
                        <a:cs typeface="Times New Roman"/>
                      </a:endParaRPr>
                    </a:p>
                  </a:txBody>
                  <a:tcPr marL="35742" marR="35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s-CZ" sz="900" b="1" dirty="0" smtClean="0">
                          <a:latin typeface="Arial Narrow"/>
                          <a:ea typeface="Calibri"/>
                          <a:cs typeface="Times New Roman"/>
                        </a:rPr>
                        <a:t>Realističtější</a:t>
                      </a:r>
                      <a:r>
                        <a:rPr lang="cs-CZ" sz="900" b="1" baseline="0" dirty="0" smtClean="0">
                          <a:latin typeface="Arial Narrow"/>
                          <a:ea typeface="Calibri"/>
                          <a:cs typeface="Times New Roman"/>
                        </a:rPr>
                        <a:t> cíle </a:t>
                      </a:r>
                      <a:r>
                        <a:rPr lang="en-GB" sz="900" dirty="0" smtClean="0">
                          <a:latin typeface="Arial Narrow"/>
                          <a:ea typeface="Calibri"/>
                          <a:cs typeface="Times New Roman"/>
                        </a:rPr>
                        <a:t>a</a:t>
                      </a:r>
                      <a:r>
                        <a:rPr lang="cs-CZ" sz="900" dirty="0" smtClean="0">
                          <a:latin typeface="Arial Narrow"/>
                          <a:ea typeface="Calibri"/>
                          <a:cs typeface="Times New Roman"/>
                        </a:rPr>
                        <a:t> termíny oproti těm navrženým v  Balíčku</a:t>
                      </a:r>
                      <a:r>
                        <a:rPr lang="cs-CZ" sz="900" baseline="0" dirty="0" smtClean="0">
                          <a:latin typeface="Arial Narrow"/>
                          <a:ea typeface="Calibri"/>
                          <a:cs typeface="Times New Roman"/>
                        </a:rPr>
                        <a:t> oběhového hospodářství </a:t>
                      </a:r>
                      <a:r>
                        <a:rPr lang="cs-CZ" sz="900" dirty="0" smtClean="0">
                          <a:latin typeface="Arial Narrow"/>
                          <a:ea typeface="Calibri"/>
                          <a:cs typeface="Times New Roman"/>
                        </a:rPr>
                        <a:t>z roku </a:t>
                      </a:r>
                      <a:r>
                        <a:rPr lang="en-GB" sz="900" dirty="0" smtClean="0">
                          <a:latin typeface="Arial Narrow"/>
                          <a:ea typeface="Calibri"/>
                          <a:cs typeface="Times New Roman"/>
                        </a:rPr>
                        <a:t>2014 (</a:t>
                      </a:r>
                      <a:r>
                        <a:rPr lang="cs-CZ" sz="900" dirty="0" smtClean="0">
                          <a:latin typeface="Arial Narrow"/>
                          <a:ea typeface="Calibri"/>
                          <a:cs typeface="Times New Roman"/>
                        </a:rPr>
                        <a:t>cíle nižší o </a:t>
                      </a:r>
                      <a:r>
                        <a:rPr lang="en-GB" sz="900" dirty="0" smtClean="0">
                          <a:latin typeface="Arial Narrow"/>
                          <a:ea typeface="Calibri"/>
                          <a:cs typeface="Times New Roman"/>
                        </a:rPr>
                        <a:t>5</a:t>
                      </a:r>
                      <a:r>
                        <a:rPr lang="cs-CZ" sz="900" dirty="0" smtClean="0">
                          <a:latin typeface="Arial Narrow"/>
                          <a:ea typeface="Calibri"/>
                          <a:cs typeface="Times New Roman"/>
                        </a:rPr>
                        <a:t> </a:t>
                      </a:r>
                      <a:r>
                        <a:rPr lang="en-GB" sz="900" dirty="0" smtClean="0">
                          <a:latin typeface="Arial Narrow"/>
                          <a:ea typeface="Calibri"/>
                          <a:cs typeface="Times New Roman"/>
                        </a:rPr>
                        <a:t>%): </a:t>
                      </a:r>
                      <a:endParaRPr lang="en-GB" sz="900" dirty="0">
                        <a:latin typeface="Calibri"/>
                        <a:ea typeface="Calibri"/>
                        <a:cs typeface="Times New Roman"/>
                      </a:endParaRPr>
                    </a:p>
                    <a:p>
                      <a:pPr marL="342900" lvl="0" indent="-342900" algn="just">
                        <a:spcAft>
                          <a:spcPts val="0"/>
                        </a:spcAft>
                        <a:buFont typeface="Wingdings"/>
                        <a:buChar char=""/>
                      </a:pPr>
                      <a:r>
                        <a:rPr lang="cs-CZ" sz="900" dirty="0" smtClean="0">
                          <a:latin typeface="Arial Narrow"/>
                          <a:ea typeface="Calibri"/>
                        </a:rPr>
                        <a:t>Celkové cíle v rámci EU pro obaly </a:t>
                      </a:r>
                      <a:r>
                        <a:rPr lang="en-GB" sz="900" u="sng" dirty="0" smtClean="0">
                          <a:latin typeface="Arial Narrow"/>
                          <a:ea typeface="Calibri"/>
                        </a:rPr>
                        <a:t>p</a:t>
                      </a:r>
                      <a:r>
                        <a:rPr lang="cs-CZ" sz="900" u="sng" dirty="0" err="1" smtClean="0">
                          <a:latin typeface="Arial Narrow"/>
                          <a:ea typeface="Calibri"/>
                        </a:rPr>
                        <a:t>řipravované</a:t>
                      </a:r>
                      <a:r>
                        <a:rPr lang="cs-CZ" sz="900" u="sng" dirty="0" smtClean="0">
                          <a:latin typeface="Arial Narrow"/>
                          <a:ea typeface="Calibri"/>
                        </a:rPr>
                        <a:t> k opětovnému</a:t>
                      </a:r>
                      <a:r>
                        <a:rPr lang="cs-CZ" sz="900" u="sng" baseline="0" dirty="0" smtClean="0">
                          <a:latin typeface="Arial Narrow"/>
                          <a:ea typeface="Calibri"/>
                        </a:rPr>
                        <a:t> </a:t>
                      </a:r>
                      <a:r>
                        <a:rPr lang="cs-CZ" sz="900" u="sng" dirty="0" smtClean="0">
                          <a:latin typeface="Arial Narrow"/>
                          <a:ea typeface="Calibri"/>
                        </a:rPr>
                        <a:t>použití a recyklaci </a:t>
                      </a:r>
                      <a:r>
                        <a:rPr lang="cs-CZ" sz="900" dirty="0" smtClean="0">
                          <a:latin typeface="Arial Narrow"/>
                          <a:ea typeface="Calibri"/>
                        </a:rPr>
                        <a:t>ve výši </a:t>
                      </a:r>
                      <a:r>
                        <a:rPr lang="en-GB" sz="900" dirty="0" smtClean="0">
                          <a:latin typeface="Arial Narrow"/>
                          <a:ea typeface="Calibri"/>
                        </a:rPr>
                        <a:t>65</a:t>
                      </a:r>
                      <a:r>
                        <a:rPr lang="cs-CZ" sz="900" dirty="0" smtClean="0">
                          <a:latin typeface="Arial Narrow"/>
                          <a:ea typeface="Calibri"/>
                        </a:rPr>
                        <a:t> </a:t>
                      </a:r>
                      <a:r>
                        <a:rPr lang="en-GB" sz="900" dirty="0" smtClean="0">
                          <a:latin typeface="Arial Narrow"/>
                          <a:ea typeface="Calibri"/>
                        </a:rPr>
                        <a:t>% a </a:t>
                      </a:r>
                      <a:r>
                        <a:rPr lang="en-GB" sz="900" dirty="0">
                          <a:latin typeface="Arial Narrow"/>
                          <a:ea typeface="Calibri"/>
                        </a:rPr>
                        <a:t>75% </a:t>
                      </a:r>
                      <a:r>
                        <a:rPr lang="cs-CZ" sz="900" dirty="0" smtClean="0">
                          <a:latin typeface="Arial Narrow"/>
                          <a:ea typeface="Calibri"/>
                        </a:rPr>
                        <a:t>u obalového odpadu do roku </a:t>
                      </a:r>
                      <a:r>
                        <a:rPr lang="en-GB" sz="900" dirty="0" smtClean="0">
                          <a:latin typeface="Arial Narrow"/>
                          <a:ea typeface="Calibri"/>
                        </a:rPr>
                        <a:t>2025</a:t>
                      </a:r>
                      <a:r>
                        <a:rPr lang="cs-CZ" sz="900" dirty="0" smtClean="0">
                          <a:latin typeface="Arial Narrow"/>
                          <a:ea typeface="Calibri"/>
                        </a:rPr>
                        <a:t> resp. </a:t>
                      </a:r>
                      <a:r>
                        <a:rPr lang="en-GB" sz="900" dirty="0" smtClean="0">
                          <a:latin typeface="Arial Narrow"/>
                          <a:ea typeface="Calibri"/>
                        </a:rPr>
                        <a:t>2030</a:t>
                      </a:r>
                      <a:r>
                        <a:rPr lang="en-GB" sz="900" dirty="0">
                          <a:latin typeface="Arial Narrow"/>
                          <a:ea typeface="Calibri"/>
                        </a:rPr>
                        <a:t>, </a:t>
                      </a:r>
                      <a:r>
                        <a:rPr lang="cs-CZ" sz="900" dirty="0" smtClean="0">
                          <a:latin typeface="Arial Narrow"/>
                          <a:ea typeface="Calibri"/>
                        </a:rPr>
                        <a:t>společně s příslušnými cíli pro konkrétní materiály.</a:t>
                      </a:r>
                      <a:r>
                        <a:rPr lang="en-GB" sz="900" dirty="0" smtClean="0">
                          <a:latin typeface="Arial Narrow"/>
                          <a:ea typeface="Calibri"/>
                        </a:rPr>
                        <a:t> </a:t>
                      </a:r>
                      <a:endParaRPr lang="en-GB" sz="900" dirty="0">
                        <a:latin typeface="Times New Roman"/>
                        <a:ea typeface="Calibri"/>
                      </a:endParaRPr>
                    </a:p>
                    <a:p>
                      <a:pPr marL="342900" lvl="0" indent="-342900" algn="just">
                        <a:spcAft>
                          <a:spcPts val="0"/>
                        </a:spcAft>
                        <a:buFont typeface="Wingdings"/>
                        <a:buChar char=""/>
                      </a:pPr>
                      <a:r>
                        <a:rPr lang="cs-CZ" sz="900" dirty="0" smtClean="0">
                          <a:latin typeface="Arial Narrow"/>
                          <a:ea typeface="Calibri"/>
                        </a:rPr>
                        <a:t>Nejasnosti ohledně rozdílu</a:t>
                      </a:r>
                      <a:r>
                        <a:rPr lang="cs-CZ" sz="900" baseline="0" dirty="0" smtClean="0">
                          <a:latin typeface="Arial Narrow"/>
                          <a:ea typeface="Calibri"/>
                        </a:rPr>
                        <a:t> </a:t>
                      </a:r>
                      <a:r>
                        <a:rPr lang="cs-CZ" sz="900" dirty="0" smtClean="0">
                          <a:latin typeface="Arial Narrow"/>
                          <a:ea typeface="Calibri"/>
                        </a:rPr>
                        <a:t>mezi opětovným použitím a přípravou k opětovnému použití stále trvají </a:t>
                      </a:r>
                      <a:r>
                        <a:rPr lang="en-GB" sz="900" dirty="0" smtClean="0">
                          <a:latin typeface="Arial Narrow"/>
                          <a:ea typeface="Calibri"/>
                        </a:rPr>
                        <a:t>and </a:t>
                      </a:r>
                      <a:r>
                        <a:rPr lang="cs-CZ" sz="900" dirty="0" smtClean="0">
                          <a:latin typeface="Arial Narrow"/>
                          <a:ea typeface="Calibri"/>
                        </a:rPr>
                        <a:t>EK nadále navrhuje cíle týkající se přípravy k opětovnému</a:t>
                      </a:r>
                      <a:r>
                        <a:rPr lang="cs-CZ" sz="900" baseline="0" dirty="0" smtClean="0">
                          <a:latin typeface="Arial Narrow"/>
                          <a:ea typeface="Calibri"/>
                        </a:rPr>
                        <a:t> </a:t>
                      </a:r>
                      <a:r>
                        <a:rPr lang="cs-CZ" sz="900" dirty="0" smtClean="0">
                          <a:latin typeface="Arial Narrow"/>
                          <a:ea typeface="Calibri"/>
                        </a:rPr>
                        <a:t>použití/recyklace</a:t>
                      </a:r>
                      <a:r>
                        <a:rPr lang="en-GB" sz="900" dirty="0" smtClean="0">
                          <a:latin typeface="Arial Narrow"/>
                          <a:ea typeface="Calibri"/>
                        </a:rPr>
                        <a:t>.</a:t>
                      </a:r>
                      <a:endParaRPr lang="en-GB" sz="900" dirty="0">
                        <a:latin typeface="Times New Roman"/>
                        <a:ea typeface="Calibri"/>
                      </a:endParaRPr>
                    </a:p>
                  </a:txBody>
                  <a:tcPr marL="35742" marR="35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2811">
                <a:tc>
                  <a:txBody>
                    <a:bodyPr/>
                    <a:lstStyle/>
                    <a:p>
                      <a:pPr algn="just">
                        <a:spcAft>
                          <a:spcPts val="0"/>
                        </a:spcAft>
                      </a:pPr>
                      <a:r>
                        <a:rPr lang="en-GB" sz="600">
                          <a:latin typeface="Arial Narrow"/>
                          <a:ea typeface="Calibri"/>
                          <a:cs typeface="Times New Roman"/>
                        </a:rPr>
                        <a:t>4</a:t>
                      </a:r>
                      <a:endParaRPr lang="en-GB" sz="600">
                        <a:latin typeface="Calibri"/>
                        <a:ea typeface="Calibri"/>
                        <a:cs typeface="Times New Roman"/>
                      </a:endParaRPr>
                    </a:p>
                  </a:txBody>
                  <a:tcPr marL="35742" marR="35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cs-CZ" sz="900" dirty="0" smtClean="0">
                          <a:latin typeface="Arial Narrow"/>
                          <a:ea typeface="Calibri"/>
                          <a:cs typeface="Times New Roman"/>
                        </a:rPr>
                        <a:t>Definici rozšířené odpovědnosti výrobce (EPR) pro použité obaly a povinné minimální požadavky plnění EPR ve směrnicích </a:t>
                      </a:r>
                      <a:r>
                        <a:rPr lang="en-GB" sz="900" dirty="0" smtClean="0">
                          <a:latin typeface="Arial Narrow"/>
                          <a:ea typeface="Calibri"/>
                          <a:cs typeface="Times New Roman"/>
                        </a:rPr>
                        <a:t>WFD </a:t>
                      </a:r>
                      <a:r>
                        <a:rPr lang="cs-CZ" sz="900" dirty="0" smtClean="0">
                          <a:latin typeface="Arial Narrow"/>
                          <a:ea typeface="Calibri"/>
                          <a:cs typeface="Times New Roman"/>
                        </a:rPr>
                        <a:t>a </a:t>
                      </a:r>
                      <a:r>
                        <a:rPr lang="en-GB" sz="900" dirty="0" smtClean="0">
                          <a:latin typeface="Arial Narrow"/>
                          <a:ea typeface="Calibri"/>
                          <a:cs typeface="Times New Roman"/>
                        </a:rPr>
                        <a:t>PPWD </a:t>
                      </a:r>
                      <a:r>
                        <a:rPr lang="cs-CZ" sz="900" dirty="0" smtClean="0">
                          <a:latin typeface="Arial Narrow"/>
                          <a:ea typeface="Calibri"/>
                          <a:cs typeface="Times New Roman"/>
                        </a:rPr>
                        <a:t>vycházející ze zásad </a:t>
                      </a:r>
                      <a:r>
                        <a:rPr lang="en-GB" sz="900" b="1" dirty="0" err="1" smtClean="0">
                          <a:latin typeface="Arial Narrow"/>
                          <a:ea typeface="Calibri"/>
                          <a:cs typeface="Times New Roman"/>
                        </a:rPr>
                        <a:t>transparen</a:t>
                      </a:r>
                      <a:r>
                        <a:rPr lang="cs-CZ" sz="900" b="1" dirty="0" err="1" smtClean="0">
                          <a:latin typeface="Arial Narrow"/>
                          <a:ea typeface="Calibri"/>
                          <a:cs typeface="Times New Roman"/>
                        </a:rPr>
                        <a:t>tnosti</a:t>
                      </a:r>
                      <a:r>
                        <a:rPr lang="cs-CZ" sz="900" b="1" dirty="0" smtClean="0">
                          <a:latin typeface="Arial Narrow"/>
                          <a:ea typeface="Calibri"/>
                          <a:cs typeface="Times New Roman"/>
                        </a:rPr>
                        <a:t>, zodpovědnosti a vymáhání</a:t>
                      </a:r>
                      <a:r>
                        <a:rPr lang="en-GB" sz="900" b="1" dirty="0" smtClean="0">
                          <a:latin typeface="Arial Narrow"/>
                          <a:ea typeface="Calibri"/>
                          <a:cs typeface="Times New Roman"/>
                        </a:rPr>
                        <a:t>, </a:t>
                      </a:r>
                      <a:r>
                        <a:rPr lang="cs-CZ" sz="900" b="0" dirty="0" smtClean="0">
                          <a:latin typeface="Arial Narrow"/>
                          <a:ea typeface="Calibri"/>
                          <a:cs typeface="Times New Roman"/>
                        </a:rPr>
                        <a:t>doprovázené</a:t>
                      </a:r>
                      <a:r>
                        <a:rPr lang="cs-CZ" sz="900" b="0" baseline="0" dirty="0" smtClean="0">
                          <a:latin typeface="Arial Narrow"/>
                          <a:ea typeface="Calibri"/>
                          <a:cs typeface="Times New Roman"/>
                        </a:rPr>
                        <a:t> </a:t>
                      </a:r>
                      <a:r>
                        <a:rPr lang="cs-CZ" sz="900" b="0" dirty="0" smtClean="0">
                          <a:latin typeface="Arial Narrow"/>
                          <a:ea typeface="Calibri"/>
                          <a:cs typeface="Times New Roman"/>
                        </a:rPr>
                        <a:t>ze strany EU </a:t>
                      </a:r>
                      <a:r>
                        <a:rPr lang="cs-CZ" sz="900" dirty="0" smtClean="0">
                          <a:latin typeface="Arial Narrow"/>
                          <a:ea typeface="Calibri"/>
                          <a:cs typeface="Times New Roman"/>
                        </a:rPr>
                        <a:t>popisem úkolů a povinností všech stran zapojených do nakládání s obalovým odpadem.</a:t>
                      </a:r>
                      <a:endParaRPr lang="en-GB" sz="900" dirty="0">
                        <a:latin typeface="Calibri"/>
                        <a:ea typeface="Calibri"/>
                        <a:cs typeface="Times New Roman"/>
                      </a:endParaRPr>
                    </a:p>
                  </a:txBody>
                  <a:tcPr marL="35742" marR="35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900" b="1" dirty="0">
                          <a:latin typeface="Arial Narrow"/>
                          <a:ea typeface="Calibri"/>
                          <a:cs typeface="Times New Roman"/>
                        </a:rPr>
                        <a:t>PPWD:</a:t>
                      </a:r>
                      <a:r>
                        <a:rPr lang="en-GB" sz="900" dirty="0">
                          <a:latin typeface="Arial Narrow"/>
                          <a:ea typeface="Calibri"/>
                          <a:cs typeface="Times New Roman"/>
                        </a:rPr>
                        <a:t> </a:t>
                      </a:r>
                      <a:r>
                        <a:rPr lang="cs-CZ" sz="900" dirty="0" smtClean="0">
                          <a:latin typeface="Arial Narrow"/>
                          <a:ea typeface="Calibri"/>
                          <a:cs typeface="Times New Roman"/>
                        </a:rPr>
                        <a:t>zmínka o rozšířené odpovědnosti výrobce (</a:t>
                      </a:r>
                      <a:r>
                        <a:rPr lang="en-GB" sz="900" dirty="0" smtClean="0">
                          <a:latin typeface="Arial Narrow"/>
                          <a:ea typeface="Calibri"/>
                          <a:cs typeface="Times New Roman"/>
                        </a:rPr>
                        <a:t>EPR</a:t>
                      </a:r>
                      <a:r>
                        <a:rPr lang="cs-CZ" sz="900" dirty="0" smtClean="0">
                          <a:latin typeface="Arial Narrow"/>
                          <a:ea typeface="Calibri"/>
                          <a:cs typeface="Times New Roman"/>
                        </a:rPr>
                        <a:t>)</a:t>
                      </a:r>
                      <a:r>
                        <a:rPr lang="en-GB" sz="900" dirty="0" smtClean="0">
                          <a:latin typeface="Arial Narrow"/>
                          <a:ea typeface="Calibri"/>
                          <a:cs typeface="Times New Roman"/>
                        </a:rPr>
                        <a:t> </a:t>
                      </a:r>
                      <a:r>
                        <a:rPr lang="cs-CZ" sz="900" dirty="0" smtClean="0">
                          <a:latin typeface="Arial Narrow"/>
                          <a:ea typeface="Calibri"/>
                          <a:cs typeface="Times New Roman"/>
                        </a:rPr>
                        <a:t>ve směrnici </a:t>
                      </a:r>
                      <a:r>
                        <a:rPr lang="en-GB" sz="900" dirty="0" smtClean="0">
                          <a:latin typeface="Arial Narrow"/>
                          <a:ea typeface="Calibri"/>
                          <a:cs typeface="Times New Roman"/>
                        </a:rPr>
                        <a:t>PPWD (</a:t>
                      </a:r>
                      <a:r>
                        <a:rPr lang="cs-CZ" sz="900" dirty="0" smtClean="0">
                          <a:latin typeface="Arial Narrow"/>
                          <a:ea typeface="Calibri"/>
                          <a:cs typeface="Times New Roman"/>
                        </a:rPr>
                        <a:t>čl. </a:t>
                      </a:r>
                      <a:r>
                        <a:rPr lang="en-GB" sz="900" dirty="0" smtClean="0">
                          <a:latin typeface="Arial Narrow"/>
                          <a:ea typeface="Calibri"/>
                          <a:cs typeface="Times New Roman"/>
                        </a:rPr>
                        <a:t>4</a:t>
                      </a:r>
                      <a:r>
                        <a:rPr lang="cs-CZ" sz="900" dirty="0" smtClean="0">
                          <a:latin typeface="Arial Narrow"/>
                          <a:ea typeface="Calibri"/>
                          <a:cs typeface="Times New Roman"/>
                        </a:rPr>
                        <a:t> odst. 1) o tom, že pobídky spojené s EPR zaměřené na minimalizaci dopadu obalů na životní prostředí </a:t>
                      </a:r>
                      <a:r>
                        <a:rPr lang="en-GB" sz="900" dirty="0" smtClean="0">
                          <a:latin typeface="Arial Narrow"/>
                          <a:ea typeface="Calibri"/>
                          <a:cs typeface="Times New Roman"/>
                        </a:rPr>
                        <a:t>(…) </a:t>
                      </a:r>
                      <a:r>
                        <a:rPr lang="cs-CZ" sz="900" dirty="0" smtClean="0">
                          <a:latin typeface="Arial Narrow"/>
                          <a:ea typeface="Calibri"/>
                          <a:cs typeface="Times New Roman"/>
                        </a:rPr>
                        <a:t>budou v souladu s článkem </a:t>
                      </a:r>
                      <a:r>
                        <a:rPr lang="en-GB" sz="900" dirty="0" smtClean="0">
                          <a:latin typeface="Arial Narrow"/>
                          <a:ea typeface="Calibri"/>
                          <a:cs typeface="Times New Roman"/>
                        </a:rPr>
                        <a:t>1 </a:t>
                      </a:r>
                      <a:r>
                        <a:rPr lang="cs-CZ" sz="900" dirty="0" smtClean="0">
                          <a:latin typeface="Arial Narrow"/>
                          <a:ea typeface="Calibri"/>
                          <a:cs typeface="Times New Roman"/>
                        </a:rPr>
                        <a:t>směrnice </a:t>
                      </a:r>
                      <a:r>
                        <a:rPr lang="en-GB" sz="900" dirty="0" smtClean="0">
                          <a:latin typeface="Arial Narrow"/>
                          <a:ea typeface="Calibri"/>
                          <a:cs typeface="Times New Roman"/>
                        </a:rPr>
                        <a:t>PPWD (</a:t>
                      </a:r>
                      <a:r>
                        <a:rPr lang="cs-CZ" sz="900" dirty="0" smtClean="0">
                          <a:latin typeface="Arial Narrow"/>
                          <a:ea typeface="Calibri"/>
                          <a:cs typeface="Times New Roman"/>
                        </a:rPr>
                        <a:t>ochrana vnitřního trhu</a:t>
                      </a:r>
                      <a:r>
                        <a:rPr lang="en-GB" sz="900" dirty="0" smtClean="0">
                          <a:latin typeface="Arial Narrow"/>
                          <a:ea typeface="Calibri"/>
                          <a:cs typeface="Times New Roman"/>
                        </a:rPr>
                        <a:t>). </a:t>
                      </a:r>
                      <a:r>
                        <a:rPr lang="cs-CZ" sz="900" dirty="0" smtClean="0">
                          <a:latin typeface="Arial Narrow"/>
                          <a:ea typeface="Calibri"/>
                          <a:cs typeface="Times New Roman"/>
                        </a:rPr>
                        <a:t>Ve směrnici </a:t>
                      </a:r>
                      <a:r>
                        <a:rPr lang="en-GB" sz="900" dirty="0" smtClean="0">
                          <a:latin typeface="Arial Narrow"/>
                          <a:ea typeface="Calibri"/>
                          <a:cs typeface="Times New Roman"/>
                        </a:rPr>
                        <a:t>PPWD</a:t>
                      </a:r>
                      <a:r>
                        <a:rPr lang="cs-CZ" sz="900" dirty="0" smtClean="0">
                          <a:latin typeface="Arial Narrow"/>
                          <a:ea typeface="Calibri"/>
                          <a:cs typeface="Times New Roman"/>
                        </a:rPr>
                        <a:t> nejsou žádné minimální požadavky</a:t>
                      </a:r>
                      <a:r>
                        <a:rPr lang="en-GB" sz="900" dirty="0" smtClean="0">
                          <a:latin typeface="Arial Narrow"/>
                          <a:ea typeface="Calibri"/>
                          <a:cs typeface="Times New Roman"/>
                        </a:rPr>
                        <a:t>.</a:t>
                      </a:r>
                      <a:endParaRPr lang="en-GB" sz="900" dirty="0">
                        <a:latin typeface="Calibri"/>
                        <a:ea typeface="Calibri"/>
                        <a:cs typeface="Times New Roman"/>
                      </a:endParaRPr>
                    </a:p>
                    <a:p>
                      <a:pPr algn="just">
                        <a:spcAft>
                          <a:spcPts val="0"/>
                        </a:spcAft>
                      </a:pPr>
                      <a:r>
                        <a:rPr lang="en-GB" sz="900" b="1" dirty="0">
                          <a:latin typeface="Arial Narrow"/>
                          <a:ea typeface="Calibri"/>
                          <a:cs typeface="Times New Roman"/>
                        </a:rPr>
                        <a:t>WFD: </a:t>
                      </a:r>
                      <a:r>
                        <a:rPr lang="en-GB" sz="900" dirty="0">
                          <a:latin typeface="Arial Narrow"/>
                          <a:ea typeface="Calibri"/>
                          <a:cs typeface="Times New Roman"/>
                        </a:rPr>
                        <a:t> </a:t>
                      </a:r>
                      <a:r>
                        <a:rPr lang="cs-CZ" sz="900" dirty="0" smtClean="0">
                          <a:latin typeface="Arial Narrow"/>
                          <a:ea typeface="Calibri"/>
                          <a:cs typeface="Times New Roman"/>
                        </a:rPr>
                        <a:t>zavedení</a:t>
                      </a:r>
                      <a:r>
                        <a:rPr lang="cs-CZ" sz="900" baseline="0" dirty="0" smtClean="0">
                          <a:latin typeface="Arial Narrow"/>
                          <a:ea typeface="Calibri"/>
                          <a:cs typeface="Times New Roman"/>
                        </a:rPr>
                        <a:t> obecných požadavků na EPR </a:t>
                      </a:r>
                      <a:r>
                        <a:rPr lang="en-GB" sz="900" dirty="0" smtClean="0">
                          <a:latin typeface="Arial Narrow"/>
                          <a:ea typeface="Calibri"/>
                          <a:cs typeface="Times New Roman"/>
                        </a:rPr>
                        <a:t>(</a:t>
                      </a:r>
                      <a:r>
                        <a:rPr lang="cs-CZ" sz="900" dirty="0" smtClean="0">
                          <a:latin typeface="Arial Narrow"/>
                          <a:ea typeface="Calibri"/>
                          <a:cs typeface="Times New Roman"/>
                        </a:rPr>
                        <a:t>čl.</a:t>
                      </a:r>
                      <a:r>
                        <a:rPr lang="en-GB" sz="900" dirty="0" smtClean="0">
                          <a:latin typeface="Arial Narrow"/>
                          <a:ea typeface="Calibri"/>
                          <a:cs typeface="Times New Roman"/>
                        </a:rPr>
                        <a:t>8a</a:t>
                      </a:r>
                      <a:r>
                        <a:rPr lang="en-GB" sz="900" dirty="0">
                          <a:latin typeface="Arial Narrow"/>
                          <a:ea typeface="Calibri"/>
                          <a:cs typeface="Times New Roman"/>
                        </a:rPr>
                        <a:t>) </a:t>
                      </a:r>
                      <a:r>
                        <a:rPr lang="en-GB" sz="900" dirty="0" smtClean="0">
                          <a:solidFill>
                            <a:srgbClr val="1F497D"/>
                          </a:solidFill>
                          <a:latin typeface="Arial Narrow"/>
                          <a:ea typeface="Calibri"/>
                          <a:cs typeface="Times New Roman"/>
                        </a:rPr>
                        <a:t>(</a:t>
                      </a:r>
                      <a:r>
                        <a:rPr lang="cs-CZ" sz="900" dirty="0" smtClean="0">
                          <a:solidFill>
                            <a:schemeClr val="tx1"/>
                          </a:solidFill>
                          <a:latin typeface="Arial Narrow"/>
                          <a:ea typeface="Calibri"/>
                          <a:cs typeface="Times New Roman"/>
                        </a:rPr>
                        <a:t>vztahuje</a:t>
                      </a:r>
                      <a:r>
                        <a:rPr lang="cs-CZ" sz="900" baseline="0" dirty="0" smtClean="0">
                          <a:solidFill>
                            <a:schemeClr val="tx1"/>
                          </a:solidFill>
                          <a:latin typeface="Arial Narrow"/>
                          <a:ea typeface="Calibri"/>
                          <a:cs typeface="Times New Roman"/>
                        </a:rPr>
                        <a:t> se na všechny odpadové toky včetně obalů), podle nichž  jsou ČS povinny zajistit, aby  v rámci systémů EPR: </a:t>
                      </a:r>
                      <a:r>
                        <a:rPr lang="en-GB" sz="900" dirty="0" smtClean="0">
                          <a:latin typeface="Arial Narrow"/>
                          <a:ea typeface="Calibri"/>
                          <a:cs typeface="Times New Roman"/>
                        </a:rPr>
                        <a:t> </a:t>
                      </a:r>
                      <a:endParaRPr lang="en-GB" sz="900" dirty="0">
                        <a:latin typeface="Calibri"/>
                        <a:ea typeface="Calibri"/>
                        <a:cs typeface="Times New Roman"/>
                      </a:endParaRPr>
                    </a:p>
                    <a:p>
                      <a:pPr marL="342900" lvl="0" indent="-342900" algn="just">
                        <a:spcAft>
                          <a:spcPts val="0"/>
                        </a:spcAft>
                        <a:buClr>
                          <a:srgbClr val="000000"/>
                        </a:buClr>
                        <a:buFont typeface="Wingdings"/>
                        <a:buChar char=""/>
                        <a:tabLst>
                          <a:tab pos="228600" algn="l"/>
                        </a:tabLst>
                      </a:pPr>
                      <a:r>
                        <a:rPr lang="cs-CZ" sz="900" b="1" dirty="0" smtClean="0">
                          <a:latin typeface="Arial Narrow"/>
                          <a:ea typeface="Calibri"/>
                          <a:cs typeface="Times New Roman"/>
                        </a:rPr>
                        <a:t>V</a:t>
                      </a:r>
                      <a:r>
                        <a:rPr lang="cs-CZ" sz="900" b="1" baseline="0" dirty="0" smtClean="0">
                          <a:latin typeface="Arial Narrow"/>
                          <a:ea typeface="Calibri"/>
                          <a:cs typeface="Times New Roman"/>
                        </a:rPr>
                        <a:t> oblasti společné odpovědnosti </a:t>
                      </a:r>
                      <a:r>
                        <a:rPr lang="en-GB" sz="900" dirty="0" smtClean="0">
                          <a:latin typeface="Arial Narrow"/>
                          <a:ea typeface="Calibri"/>
                          <a:cs typeface="Times New Roman"/>
                        </a:rPr>
                        <a:t>“</a:t>
                      </a:r>
                      <a:r>
                        <a:rPr lang="cs-CZ" sz="900" dirty="0" smtClean="0">
                          <a:latin typeface="Arial Narrow"/>
                          <a:ea typeface="Calibri"/>
                          <a:cs typeface="Times New Roman"/>
                        </a:rPr>
                        <a:t>j</a:t>
                      </a:r>
                      <a:r>
                        <a:rPr lang="cs-CZ" sz="900" i="1" dirty="0" smtClean="0">
                          <a:latin typeface="Arial Narrow"/>
                          <a:ea typeface="Calibri"/>
                          <a:cs typeface="Times New Roman"/>
                        </a:rPr>
                        <a:t>asně</a:t>
                      </a:r>
                      <a:r>
                        <a:rPr lang="cs-CZ" sz="900" i="1" baseline="0" dirty="0" smtClean="0">
                          <a:latin typeface="Arial Narrow"/>
                          <a:ea typeface="Calibri"/>
                          <a:cs typeface="Times New Roman"/>
                        </a:rPr>
                        <a:t> definovaly úkoly a povinnosti</a:t>
                      </a:r>
                      <a:r>
                        <a:rPr lang="en-GB" sz="900" dirty="0" smtClean="0">
                          <a:latin typeface="Arial Narrow"/>
                          <a:ea typeface="Calibri"/>
                          <a:cs typeface="Times New Roman"/>
                        </a:rPr>
                        <a:t>” </a:t>
                      </a:r>
                      <a:r>
                        <a:rPr lang="cs-CZ" sz="900" dirty="0" smtClean="0">
                          <a:latin typeface="Arial Narrow"/>
                          <a:ea typeface="Calibri"/>
                          <a:cs typeface="Times New Roman"/>
                        </a:rPr>
                        <a:t>většiny</a:t>
                      </a:r>
                      <a:r>
                        <a:rPr lang="cs-CZ" sz="900" baseline="0" dirty="0" smtClean="0">
                          <a:latin typeface="Arial Narrow"/>
                          <a:ea typeface="Calibri"/>
                          <a:cs typeface="Times New Roman"/>
                        </a:rPr>
                        <a:t> subjektů zapojených do procesu nakládání s odpady</a:t>
                      </a:r>
                      <a:r>
                        <a:rPr lang="en-GB" sz="900" dirty="0" smtClean="0">
                          <a:latin typeface="Arial Narrow"/>
                          <a:ea typeface="Calibri"/>
                          <a:cs typeface="Times New Roman"/>
                        </a:rPr>
                        <a:t>.</a:t>
                      </a:r>
                      <a:endParaRPr lang="en-GB" sz="900" dirty="0">
                        <a:latin typeface="Calibri"/>
                        <a:ea typeface="Calibri"/>
                        <a:cs typeface="Times New Roman"/>
                      </a:endParaRPr>
                    </a:p>
                    <a:p>
                      <a:pPr marL="342900" lvl="0" indent="-342900" algn="just">
                        <a:spcAft>
                          <a:spcPts val="0"/>
                        </a:spcAft>
                        <a:buClr>
                          <a:srgbClr val="000000"/>
                        </a:buClr>
                        <a:buFont typeface="Wingdings"/>
                        <a:buChar char=""/>
                        <a:tabLst>
                          <a:tab pos="228600" algn="l"/>
                        </a:tabLst>
                      </a:pPr>
                      <a:r>
                        <a:rPr lang="cs-CZ" sz="900" b="1" dirty="0" smtClean="0">
                          <a:latin typeface="Arial Narrow"/>
                          <a:ea typeface="Calibri"/>
                          <a:cs typeface="Times New Roman"/>
                        </a:rPr>
                        <a:t>V</a:t>
                      </a:r>
                      <a:r>
                        <a:rPr lang="cs-CZ" sz="900" b="1" baseline="0" dirty="0" smtClean="0">
                          <a:latin typeface="Arial Narrow"/>
                          <a:ea typeface="Calibri"/>
                          <a:cs typeface="Times New Roman"/>
                        </a:rPr>
                        <a:t> oblasti transparentnosti</a:t>
                      </a:r>
                      <a:r>
                        <a:rPr lang="en-GB" sz="900" dirty="0" smtClean="0">
                          <a:latin typeface="Arial Narrow"/>
                          <a:ea typeface="Calibri"/>
                          <a:cs typeface="Times New Roman"/>
                        </a:rPr>
                        <a:t>: </a:t>
                      </a:r>
                      <a:endParaRPr lang="en-GB" sz="900" dirty="0">
                        <a:latin typeface="Calibri"/>
                        <a:ea typeface="Calibri"/>
                        <a:cs typeface="Times New Roman"/>
                      </a:endParaRPr>
                    </a:p>
                    <a:p>
                      <a:pPr marL="742950" lvl="1" indent="-285750">
                        <a:spcAft>
                          <a:spcPts val="0"/>
                        </a:spcAft>
                        <a:buClr>
                          <a:srgbClr val="000000"/>
                        </a:buClr>
                        <a:buFont typeface="Courier New"/>
                        <a:buChar char="o"/>
                        <a:tabLst>
                          <a:tab pos="685800" algn="l"/>
                        </a:tabLst>
                      </a:pPr>
                      <a:r>
                        <a:rPr lang="cs-CZ" sz="900" dirty="0" smtClean="0">
                          <a:latin typeface="Arial Narrow"/>
                          <a:ea typeface="Calibri"/>
                          <a:cs typeface="Times New Roman"/>
                        </a:rPr>
                        <a:t>měly </a:t>
                      </a:r>
                      <a:r>
                        <a:rPr lang="en-GB" sz="900" i="1" dirty="0" smtClean="0">
                          <a:latin typeface="Arial Narrow"/>
                          <a:ea typeface="Calibri"/>
                          <a:cs typeface="Times New Roman"/>
                        </a:rPr>
                        <a:t>“</a:t>
                      </a:r>
                      <a:r>
                        <a:rPr lang="cs-CZ" sz="900" i="1" dirty="0" smtClean="0">
                          <a:latin typeface="Arial Narrow"/>
                          <a:ea typeface="Calibri"/>
                          <a:cs typeface="Times New Roman"/>
                        </a:rPr>
                        <a:t>jasně</a:t>
                      </a:r>
                      <a:r>
                        <a:rPr lang="cs-CZ" sz="900" i="1" baseline="0" dirty="0" smtClean="0">
                          <a:latin typeface="Arial Narrow"/>
                          <a:ea typeface="Calibri"/>
                          <a:cs typeface="Times New Roman"/>
                        </a:rPr>
                        <a:t> definované zeměpisné, produktové a materiálové pokrytí</a:t>
                      </a:r>
                      <a:r>
                        <a:rPr lang="en-GB" sz="900" i="1" dirty="0" smtClean="0">
                          <a:latin typeface="Arial Narrow"/>
                          <a:ea typeface="Calibri"/>
                          <a:cs typeface="Times New Roman"/>
                        </a:rPr>
                        <a:t>”</a:t>
                      </a:r>
                      <a:endParaRPr lang="en-GB" sz="900" dirty="0">
                        <a:latin typeface="Times New Roman"/>
                        <a:ea typeface="Calibri"/>
                        <a:cs typeface="Times New Roman"/>
                      </a:endParaRPr>
                    </a:p>
                    <a:p>
                      <a:pPr marL="742950" lvl="1" indent="-285750">
                        <a:spcAft>
                          <a:spcPts val="0"/>
                        </a:spcAft>
                        <a:buClr>
                          <a:srgbClr val="000000"/>
                        </a:buClr>
                        <a:buFont typeface="Courier New"/>
                        <a:buChar char="o"/>
                        <a:tabLst>
                          <a:tab pos="685800" algn="l"/>
                        </a:tabLst>
                      </a:pPr>
                      <a:r>
                        <a:rPr lang="en-GB" sz="900" i="1" dirty="0" smtClean="0">
                          <a:latin typeface="Arial Narrow"/>
                          <a:ea typeface="Calibri"/>
                          <a:cs typeface="Times New Roman"/>
                        </a:rPr>
                        <a:t>“</a:t>
                      </a:r>
                      <a:r>
                        <a:rPr lang="cs-CZ" sz="900" i="1" dirty="0" smtClean="0">
                          <a:latin typeface="Arial Narrow"/>
                          <a:ea typeface="Calibri"/>
                          <a:cs typeface="Times New Roman"/>
                        </a:rPr>
                        <a:t>zveřejňovaly </a:t>
                      </a:r>
                      <a:r>
                        <a:rPr lang="cs-CZ" sz="900" i="1" baseline="0" dirty="0" smtClean="0">
                          <a:latin typeface="Arial Narrow"/>
                          <a:ea typeface="Calibri"/>
                          <a:cs typeface="Times New Roman"/>
                        </a:rPr>
                        <a:t>informace o:</a:t>
                      </a:r>
                      <a:r>
                        <a:rPr lang="en-GB" sz="900" i="1" dirty="0" smtClean="0">
                          <a:latin typeface="Arial Narrow"/>
                          <a:ea typeface="Calibri"/>
                          <a:cs typeface="Times New Roman"/>
                        </a:rPr>
                        <a:t> </a:t>
                      </a:r>
                      <a:r>
                        <a:rPr lang="cs-CZ" sz="900" i="1" dirty="0" smtClean="0">
                          <a:latin typeface="Arial Narrow"/>
                          <a:ea typeface="Calibri"/>
                          <a:cs typeface="Times New Roman"/>
                        </a:rPr>
                        <a:t>vlastnictví</a:t>
                      </a:r>
                      <a:r>
                        <a:rPr lang="cs-CZ" sz="900" i="1" baseline="0" dirty="0" smtClean="0">
                          <a:latin typeface="Arial Narrow"/>
                          <a:ea typeface="Calibri"/>
                          <a:cs typeface="Times New Roman"/>
                        </a:rPr>
                        <a:t> a členství; výši poplatků hrazených výrobci</a:t>
                      </a:r>
                      <a:r>
                        <a:rPr lang="en-GB" sz="900" i="1" dirty="0" smtClean="0">
                          <a:latin typeface="Arial Narrow"/>
                          <a:ea typeface="Calibri"/>
                          <a:cs typeface="Times New Roman"/>
                        </a:rPr>
                        <a:t>; </a:t>
                      </a:r>
                      <a:r>
                        <a:rPr lang="cs-CZ" sz="900" i="1" dirty="0" smtClean="0">
                          <a:latin typeface="Arial Narrow"/>
                          <a:ea typeface="Calibri"/>
                          <a:cs typeface="Times New Roman"/>
                        </a:rPr>
                        <a:t>výběrovém řízení pro subjekty nakládající s odpady</a:t>
                      </a:r>
                      <a:endParaRPr lang="en-GB" sz="900" dirty="0">
                        <a:latin typeface="Times New Roman"/>
                        <a:ea typeface="Calibri"/>
                        <a:cs typeface="Times New Roman"/>
                      </a:endParaRPr>
                    </a:p>
                    <a:p>
                      <a:pPr marL="742950" lvl="1" indent="-285750">
                        <a:spcAft>
                          <a:spcPts val="0"/>
                        </a:spcAft>
                        <a:buClr>
                          <a:srgbClr val="000000"/>
                        </a:buClr>
                        <a:buFont typeface="Courier New"/>
                        <a:buChar char="o"/>
                        <a:tabLst>
                          <a:tab pos="685800" algn="l"/>
                        </a:tabLst>
                      </a:pPr>
                      <a:r>
                        <a:rPr lang="cs-CZ" sz="900" dirty="0" smtClean="0">
                          <a:latin typeface="Arial Narrow"/>
                          <a:ea typeface="Calibri"/>
                          <a:cs typeface="Times New Roman"/>
                        </a:rPr>
                        <a:t>zavedly </a:t>
                      </a:r>
                      <a:r>
                        <a:rPr lang="en-GB" sz="900" i="1" dirty="0" smtClean="0">
                          <a:latin typeface="Arial Narrow"/>
                          <a:ea typeface="Calibri"/>
                          <a:cs typeface="Times New Roman"/>
                        </a:rPr>
                        <a:t>“</a:t>
                      </a:r>
                      <a:r>
                        <a:rPr lang="cs-CZ" sz="900" i="1" dirty="0" smtClean="0">
                          <a:latin typeface="Arial Narrow"/>
                          <a:ea typeface="Calibri"/>
                          <a:cs typeface="Times New Roman"/>
                        </a:rPr>
                        <a:t>odpovídající</a:t>
                      </a:r>
                      <a:r>
                        <a:rPr lang="cs-CZ" sz="900" i="1" baseline="0" dirty="0" smtClean="0">
                          <a:latin typeface="Arial Narrow"/>
                          <a:ea typeface="Calibri"/>
                          <a:cs typeface="Times New Roman"/>
                        </a:rPr>
                        <a:t> mechanismy vnitřní kontroly</a:t>
                      </a:r>
                      <a:r>
                        <a:rPr lang="en-GB" sz="900" i="1" dirty="0" smtClean="0">
                          <a:latin typeface="Arial Narrow"/>
                          <a:ea typeface="Calibri"/>
                          <a:cs typeface="Times New Roman"/>
                        </a:rPr>
                        <a:t>, </a:t>
                      </a:r>
                      <a:r>
                        <a:rPr lang="cs-CZ" sz="900" i="1" dirty="0" smtClean="0">
                          <a:latin typeface="Arial Narrow"/>
                          <a:ea typeface="Calibri"/>
                          <a:cs typeface="Times New Roman"/>
                        </a:rPr>
                        <a:t>doprovázené pravidelnými nezávislými audity s cílem vyhodnotit </a:t>
                      </a:r>
                      <a:r>
                        <a:rPr lang="en-GB" sz="900" dirty="0" smtClean="0">
                          <a:latin typeface="Arial Narrow"/>
                          <a:ea typeface="Calibri"/>
                          <a:cs typeface="Times New Roman"/>
                        </a:rPr>
                        <a:t>(</a:t>
                      </a:r>
                      <a:r>
                        <a:rPr lang="en-GB" sz="900" dirty="0" err="1" smtClean="0">
                          <a:latin typeface="Arial Narrow"/>
                          <a:ea typeface="Calibri"/>
                          <a:cs typeface="Times New Roman"/>
                        </a:rPr>
                        <a:t>i</a:t>
                      </a:r>
                      <a:r>
                        <a:rPr lang="en-GB" sz="900">
                          <a:latin typeface="Arial Narrow"/>
                          <a:ea typeface="Calibri"/>
                          <a:cs typeface="Times New Roman"/>
                        </a:rPr>
                        <a:t>) </a:t>
                      </a:r>
                      <a:r>
                        <a:rPr lang="cs-CZ" sz="900" i="1" smtClean="0">
                          <a:latin typeface="Arial Narrow"/>
                          <a:ea typeface="Calibri"/>
                          <a:cs typeface="Times New Roman"/>
                        </a:rPr>
                        <a:t>finanční </a:t>
                      </a:r>
                      <a:r>
                        <a:rPr lang="cs-CZ" sz="900" i="1" dirty="0" smtClean="0">
                          <a:latin typeface="Arial Narrow"/>
                          <a:ea typeface="Calibri"/>
                          <a:cs typeface="Times New Roman"/>
                        </a:rPr>
                        <a:t>hospodaření organizace </a:t>
                      </a:r>
                      <a:r>
                        <a:rPr lang="en-GB" sz="900" i="1" dirty="0" smtClean="0">
                          <a:latin typeface="Arial Narrow"/>
                          <a:ea typeface="Calibri"/>
                          <a:cs typeface="Times New Roman"/>
                        </a:rPr>
                        <a:t>(…) a</a:t>
                      </a:r>
                      <a:r>
                        <a:rPr lang="en-GB" sz="900" dirty="0" smtClean="0">
                          <a:latin typeface="Arial Narrow"/>
                          <a:ea typeface="Calibri"/>
                          <a:cs typeface="Times New Roman"/>
                        </a:rPr>
                        <a:t> </a:t>
                      </a:r>
                      <a:r>
                        <a:rPr lang="en-GB" sz="900" dirty="0">
                          <a:latin typeface="Arial Narrow"/>
                          <a:ea typeface="Calibri"/>
                          <a:cs typeface="Times New Roman"/>
                        </a:rPr>
                        <a:t>(ii) </a:t>
                      </a:r>
                      <a:r>
                        <a:rPr lang="cs-CZ" sz="900" i="1" dirty="0" smtClean="0">
                          <a:latin typeface="Arial Narrow"/>
                          <a:ea typeface="Calibri"/>
                          <a:cs typeface="Times New Roman"/>
                        </a:rPr>
                        <a:t>kvalitu získaných a vykazovaných dat </a:t>
                      </a:r>
                      <a:r>
                        <a:rPr lang="en-GB" sz="900" dirty="0" smtClean="0">
                          <a:latin typeface="Arial Narrow"/>
                          <a:ea typeface="Calibri"/>
                          <a:cs typeface="Times New Roman"/>
                        </a:rPr>
                        <a:t>(…)”</a:t>
                      </a:r>
                      <a:endParaRPr lang="en-GB" sz="900" dirty="0">
                        <a:latin typeface="Times New Roman"/>
                        <a:ea typeface="Calibri"/>
                        <a:cs typeface="Times New Roman"/>
                      </a:endParaRPr>
                    </a:p>
                    <a:p>
                      <a:pPr marL="342900" lvl="0" indent="-342900" algn="just">
                        <a:spcAft>
                          <a:spcPts val="0"/>
                        </a:spcAft>
                        <a:buClr>
                          <a:srgbClr val="000000"/>
                        </a:buClr>
                        <a:buFont typeface="Wingdings"/>
                        <a:buChar char=""/>
                        <a:tabLst>
                          <a:tab pos="228600" algn="l"/>
                        </a:tabLst>
                      </a:pPr>
                      <a:r>
                        <a:rPr lang="cs-CZ" sz="900" b="1" dirty="0" smtClean="0">
                          <a:latin typeface="Arial Narrow"/>
                          <a:ea typeface="Calibri"/>
                        </a:rPr>
                        <a:t>V</a:t>
                      </a:r>
                      <a:r>
                        <a:rPr lang="cs-CZ" sz="900" b="1" baseline="0" dirty="0" smtClean="0">
                          <a:latin typeface="Arial Narrow"/>
                          <a:ea typeface="Calibri"/>
                        </a:rPr>
                        <a:t> oblasti vymáhání </a:t>
                      </a:r>
                      <a:r>
                        <a:rPr lang="cs-CZ" sz="900" b="0" baseline="0" dirty="0" smtClean="0">
                          <a:latin typeface="Arial Narrow"/>
                          <a:ea typeface="Calibri"/>
                        </a:rPr>
                        <a:t>kromě jiného</a:t>
                      </a:r>
                      <a:r>
                        <a:rPr lang="en-GB" sz="900" dirty="0" smtClean="0">
                          <a:latin typeface="Arial Narrow"/>
                          <a:ea typeface="Calibri"/>
                        </a:rPr>
                        <a:t>: </a:t>
                      </a:r>
                      <a:endParaRPr lang="en-GB" sz="900" dirty="0">
                        <a:latin typeface="Times New Roman"/>
                        <a:ea typeface="Calibri"/>
                      </a:endParaRPr>
                    </a:p>
                    <a:p>
                      <a:pPr marL="742950" lvl="1" indent="-285750" algn="just">
                        <a:spcAft>
                          <a:spcPts val="0"/>
                        </a:spcAft>
                        <a:buClr>
                          <a:srgbClr val="000000"/>
                        </a:buClr>
                        <a:buFont typeface="Courier New"/>
                        <a:buChar char="o"/>
                        <a:tabLst>
                          <a:tab pos="685800" algn="l"/>
                        </a:tabLst>
                      </a:pPr>
                      <a:r>
                        <a:rPr lang="en-GB" sz="900" dirty="0" smtClean="0">
                          <a:latin typeface="Arial Narrow"/>
                          <a:ea typeface="Calibri"/>
                          <a:cs typeface="Times New Roman"/>
                        </a:rPr>
                        <a:t>“</a:t>
                      </a:r>
                      <a:r>
                        <a:rPr lang="cs-CZ" sz="900" i="1" dirty="0" smtClean="0">
                          <a:latin typeface="Arial Narrow"/>
                          <a:ea typeface="Calibri"/>
                          <a:cs typeface="Times New Roman"/>
                        </a:rPr>
                        <a:t>zavedly </a:t>
                      </a:r>
                      <a:r>
                        <a:rPr lang="cs-CZ" sz="900" i="1" baseline="0" dirty="0" smtClean="0">
                          <a:latin typeface="Arial Narrow"/>
                          <a:ea typeface="Calibri"/>
                          <a:cs typeface="Times New Roman"/>
                        </a:rPr>
                        <a:t>odpovídající systém kontroly a vymáhání </a:t>
                      </a:r>
                      <a:r>
                        <a:rPr lang="cs-CZ" sz="900" i="1" dirty="0" smtClean="0">
                          <a:latin typeface="Arial Narrow"/>
                          <a:ea typeface="Calibri"/>
                          <a:cs typeface="Times New Roman"/>
                        </a:rPr>
                        <a:t>s cílem zajistit,</a:t>
                      </a:r>
                      <a:r>
                        <a:rPr lang="cs-CZ" sz="900" i="1" baseline="0" dirty="0" smtClean="0">
                          <a:latin typeface="Arial Narrow"/>
                          <a:ea typeface="Calibri"/>
                          <a:cs typeface="Times New Roman"/>
                        </a:rPr>
                        <a:t> aby výrobci produktů </a:t>
                      </a:r>
                      <a:r>
                        <a:rPr lang="cs-CZ" sz="900" i="1" dirty="0" smtClean="0">
                          <a:latin typeface="Arial Narrow"/>
                          <a:ea typeface="Calibri"/>
                          <a:cs typeface="Times New Roman"/>
                        </a:rPr>
                        <a:t>plnili své povinnosti </a:t>
                      </a:r>
                      <a:r>
                        <a:rPr lang="en-GB" sz="900" dirty="0" smtClean="0">
                          <a:latin typeface="Arial Narrow"/>
                          <a:ea typeface="Calibri"/>
                          <a:cs typeface="Times New Roman"/>
                        </a:rPr>
                        <a:t>[EPR]”. </a:t>
                      </a:r>
                      <a:endParaRPr lang="en-GB" sz="900" dirty="0">
                        <a:latin typeface="Times New Roman"/>
                        <a:ea typeface="Calibri"/>
                        <a:cs typeface="Times New Roman"/>
                      </a:endParaRPr>
                    </a:p>
                    <a:p>
                      <a:pPr marL="742950" lvl="1" indent="-285750" algn="just">
                        <a:spcAft>
                          <a:spcPts val="0"/>
                        </a:spcAft>
                        <a:buClr>
                          <a:srgbClr val="000000"/>
                        </a:buClr>
                        <a:buFont typeface="Courier New"/>
                        <a:buChar char="o"/>
                        <a:tabLst>
                          <a:tab pos="685800" algn="l"/>
                        </a:tabLst>
                      </a:pPr>
                      <a:r>
                        <a:rPr lang="en-GB" sz="900" i="1" dirty="0" smtClean="0">
                          <a:latin typeface="Arial Narrow"/>
                          <a:ea typeface="Calibri"/>
                          <a:cs typeface="Times New Roman"/>
                        </a:rPr>
                        <a:t>“</a:t>
                      </a:r>
                      <a:r>
                        <a:rPr lang="cs-CZ" sz="900" i="1" dirty="0" smtClean="0">
                          <a:latin typeface="Arial Narrow"/>
                          <a:ea typeface="Calibri"/>
                          <a:cs typeface="Times New Roman"/>
                        </a:rPr>
                        <a:t>ustanovily </a:t>
                      </a:r>
                      <a:r>
                        <a:rPr lang="cs-CZ" sz="900" i="1" baseline="0" dirty="0" smtClean="0">
                          <a:latin typeface="Arial Narrow"/>
                          <a:ea typeface="Calibri"/>
                          <a:cs typeface="Times New Roman"/>
                        </a:rPr>
                        <a:t>nezávislý orgán, který bude dohlížet na </a:t>
                      </a:r>
                      <a:r>
                        <a:rPr lang="cs-CZ" sz="900" i="1" dirty="0" smtClean="0">
                          <a:latin typeface="Arial Narrow"/>
                          <a:ea typeface="Calibri"/>
                          <a:cs typeface="Times New Roman"/>
                        </a:rPr>
                        <a:t>plnění povinností </a:t>
                      </a:r>
                      <a:r>
                        <a:rPr lang="en-GB" sz="900" dirty="0" smtClean="0">
                          <a:latin typeface="Arial Narrow"/>
                          <a:ea typeface="Calibri"/>
                          <a:cs typeface="Times New Roman"/>
                        </a:rPr>
                        <a:t>[</a:t>
                      </a:r>
                      <a:r>
                        <a:rPr lang="cs-CZ" sz="900" dirty="0" smtClean="0">
                          <a:latin typeface="Arial Narrow"/>
                          <a:ea typeface="Calibri"/>
                          <a:cs typeface="Times New Roman"/>
                        </a:rPr>
                        <a:t>vyplývajících z rozšířené odpovědnosti výrobce</a:t>
                      </a:r>
                      <a:r>
                        <a:rPr lang="en-GB" sz="900" dirty="0" smtClean="0">
                          <a:latin typeface="Arial Narrow"/>
                          <a:ea typeface="Calibri"/>
                          <a:cs typeface="Times New Roman"/>
                        </a:rPr>
                        <a:t>] </a:t>
                      </a:r>
                      <a:r>
                        <a:rPr lang="en-GB" sz="900" i="1" dirty="0" smtClean="0">
                          <a:latin typeface="Arial Narrow"/>
                          <a:ea typeface="Calibri"/>
                          <a:cs typeface="Times New Roman"/>
                        </a:rPr>
                        <a:t>”</a:t>
                      </a:r>
                      <a:r>
                        <a:rPr lang="cs-CZ" sz="900" i="0" baseline="0" dirty="0" smtClean="0">
                          <a:latin typeface="Arial Narrow"/>
                          <a:ea typeface="Calibri"/>
                          <a:cs typeface="Times New Roman"/>
                        </a:rPr>
                        <a:t> tam, kde existuje více konkurenčních systémů EPR</a:t>
                      </a:r>
                      <a:r>
                        <a:rPr lang="en-GB" sz="900" dirty="0" smtClean="0">
                          <a:latin typeface="Arial Narrow"/>
                          <a:ea typeface="Calibri"/>
                          <a:cs typeface="Times New Roman"/>
                        </a:rPr>
                        <a:t>.</a:t>
                      </a:r>
                      <a:endParaRPr lang="en-GB" sz="900" dirty="0">
                        <a:latin typeface="Times New Roman"/>
                        <a:ea typeface="Calibri"/>
                        <a:cs typeface="Times New Roman"/>
                      </a:endParaRPr>
                    </a:p>
                    <a:p>
                      <a:pPr marL="342900" lvl="0" indent="-342900" algn="just">
                        <a:spcAft>
                          <a:spcPts val="0"/>
                        </a:spcAft>
                        <a:buClr>
                          <a:srgbClr val="000000"/>
                        </a:buClr>
                        <a:buFont typeface="Wingdings"/>
                        <a:buChar char=""/>
                        <a:tabLst>
                          <a:tab pos="228600" algn="l"/>
                        </a:tabLst>
                      </a:pPr>
                      <a:r>
                        <a:rPr lang="cs-CZ" sz="900" b="1" dirty="0" smtClean="0">
                          <a:latin typeface="Arial Narrow"/>
                          <a:ea typeface="Calibri"/>
                          <a:cs typeface="Times New Roman"/>
                        </a:rPr>
                        <a:t>Poplatky</a:t>
                      </a:r>
                      <a:r>
                        <a:rPr lang="cs-CZ" sz="900" b="1" baseline="0" dirty="0" smtClean="0">
                          <a:latin typeface="Arial Narrow"/>
                          <a:ea typeface="Calibri"/>
                          <a:cs typeface="Times New Roman"/>
                        </a:rPr>
                        <a:t> </a:t>
                      </a:r>
                      <a:r>
                        <a:rPr lang="cs-CZ" sz="900" b="0" baseline="0" dirty="0" smtClean="0">
                          <a:latin typeface="Arial Narrow"/>
                          <a:ea typeface="Calibri"/>
                          <a:cs typeface="Times New Roman"/>
                        </a:rPr>
                        <a:t>hrazené výrobci </a:t>
                      </a:r>
                      <a:r>
                        <a:rPr lang="cs-CZ" sz="900" dirty="0" smtClean="0">
                          <a:latin typeface="Arial Narrow"/>
                          <a:ea typeface="Calibri"/>
                          <a:cs typeface="Times New Roman"/>
                        </a:rPr>
                        <a:t>pokrývají </a:t>
                      </a:r>
                      <a:r>
                        <a:rPr lang="en-GB" sz="900" dirty="0" smtClean="0">
                          <a:latin typeface="Arial Narrow"/>
                          <a:ea typeface="Calibri"/>
                          <a:cs typeface="Times New Roman"/>
                        </a:rPr>
                        <a:t>“</a:t>
                      </a:r>
                      <a:r>
                        <a:rPr lang="cs-CZ" sz="900" i="1" dirty="0" smtClean="0">
                          <a:latin typeface="Arial Narrow"/>
                          <a:ea typeface="Calibri"/>
                          <a:cs typeface="Times New Roman"/>
                        </a:rPr>
                        <a:t>celkové</a:t>
                      </a:r>
                      <a:r>
                        <a:rPr lang="cs-CZ" sz="900" i="1" baseline="0" dirty="0" smtClean="0">
                          <a:latin typeface="Arial Narrow"/>
                          <a:ea typeface="Calibri"/>
                          <a:cs typeface="Times New Roman"/>
                        </a:rPr>
                        <a:t> náklady na </a:t>
                      </a:r>
                      <a:r>
                        <a:rPr lang="cs-CZ" sz="900" i="1" dirty="0" smtClean="0">
                          <a:latin typeface="Arial Narrow"/>
                          <a:ea typeface="Calibri"/>
                          <a:cs typeface="Times New Roman"/>
                        </a:rPr>
                        <a:t>nakládání s odpady</a:t>
                      </a:r>
                      <a:r>
                        <a:rPr lang="en-GB" sz="900" dirty="0" smtClean="0">
                          <a:latin typeface="Arial Narrow"/>
                          <a:ea typeface="Calibri"/>
                          <a:cs typeface="Times New Roman"/>
                        </a:rPr>
                        <a:t>” </a:t>
                      </a:r>
                      <a:r>
                        <a:rPr lang="en-GB" sz="900" dirty="0">
                          <a:latin typeface="Arial Narrow"/>
                          <a:ea typeface="Calibri"/>
                          <a:cs typeface="Times New Roman"/>
                        </a:rPr>
                        <a:t>(…) </a:t>
                      </a:r>
                      <a:endParaRPr lang="en-GB" sz="900" dirty="0">
                        <a:latin typeface="Calibri"/>
                        <a:ea typeface="Calibri"/>
                        <a:cs typeface="Times New Roman"/>
                      </a:endParaRPr>
                    </a:p>
                    <a:p>
                      <a:pPr marL="742950" lvl="1" indent="-285750" algn="just">
                        <a:spcAft>
                          <a:spcPts val="0"/>
                        </a:spcAft>
                        <a:buClr>
                          <a:srgbClr val="000000"/>
                        </a:buClr>
                        <a:buFont typeface="Courier New"/>
                        <a:buChar char="o"/>
                        <a:tabLst>
                          <a:tab pos="685800" algn="l"/>
                        </a:tabLst>
                      </a:pPr>
                      <a:r>
                        <a:rPr lang="en-GB" sz="900" i="1" dirty="0" smtClean="0">
                          <a:latin typeface="Arial Narrow"/>
                          <a:ea typeface="Calibri"/>
                          <a:cs typeface="Times New Roman"/>
                        </a:rPr>
                        <a:t>“</a:t>
                      </a:r>
                      <a:r>
                        <a:rPr lang="cs-CZ" sz="900" i="1" dirty="0" smtClean="0">
                          <a:latin typeface="Arial Narrow"/>
                          <a:ea typeface="Calibri"/>
                          <a:cs typeface="Times New Roman"/>
                        </a:rPr>
                        <a:t>pokrývají</a:t>
                      </a:r>
                      <a:r>
                        <a:rPr lang="cs-CZ" sz="900" i="1" baseline="0" dirty="0" smtClean="0">
                          <a:latin typeface="Arial Narrow"/>
                          <a:ea typeface="Calibri"/>
                          <a:cs typeface="Times New Roman"/>
                        </a:rPr>
                        <a:t> celkové náklady na nakládání s odpady v souvislosti s výrobky, které uvedou na trh Unie</a:t>
                      </a:r>
                      <a:r>
                        <a:rPr lang="en-GB" sz="900" dirty="0" smtClean="0">
                          <a:latin typeface="Arial Narrow"/>
                          <a:ea typeface="Calibri"/>
                          <a:cs typeface="Times New Roman"/>
                        </a:rPr>
                        <a:t>, </a:t>
                      </a:r>
                      <a:r>
                        <a:rPr lang="cs-CZ" sz="900" dirty="0" smtClean="0">
                          <a:latin typeface="Arial Narrow"/>
                          <a:ea typeface="Calibri"/>
                          <a:cs typeface="Times New Roman"/>
                        </a:rPr>
                        <a:t>včetně mimo jiné:</a:t>
                      </a:r>
                      <a:endParaRPr lang="en-GB" sz="900" dirty="0">
                        <a:latin typeface="Calibri"/>
                        <a:ea typeface="Calibri"/>
                        <a:cs typeface="Times New Roman"/>
                      </a:endParaRPr>
                    </a:p>
                    <a:p>
                      <a:pPr marL="1143000" lvl="2" indent="-228600" algn="just">
                        <a:spcAft>
                          <a:spcPts val="0"/>
                        </a:spcAft>
                        <a:buFont typeface="Arial"/>
                        <a:buChar char="•"/>
                        <a:tabLst>
                          <a:tab pos="1143000" algn="l"/>
                        </a:tabLst>
                      </a:pPr>
                      <a:r>
                        <a:rPr lang="cs-CZ" sz="900" b="1" i="1" dirty="0" smtClean="0">
                          <a:latin typeface="Arial Narrow"/>
                          <a:ea typeface="Calibri"/>
                          <a:cs typeface="Times New Roman"/>
                        </a:rPr>
                        <a:t>nákladů</a:t>
                      </a:r>
                      <a:r>
                        <a:rPr lang="cs-CZ" sz="900" b="1" i="1" baseline="0" dirty="0" smtClean="0">
                          <a:latin typeface="Arial Narrow"/>
                          <a:ea typeface="Calibri"/>
                          <a:cs typeface="Times New Roman"/>
                        </a:rPr>
                        <a:t> na tříděný sběr, třídírny a závody na zpracování odpadů </a:t>
                      </a:r>
                      <a:r>
                        <a:rPr lang="en-GB" sz="900" b="1" i="1" dirty="0" smtClean="0">
                          <a:latin typeface="Arial Narrow"/>
                          <a:ea typeface="Calibri"/>
                          <a:cs typeface="Times New Roman"/>
                        </a:rPr>
                        <a:t>(...) </a:t>
                      </a:r>
                      <a:r>
                        <a:rPr lang="cs-CZ" sz="900" b="1" i="1" dirty="0" smtClean="0">
                          <a:latin typeface="Arial Narrow"/>
                          <a:ea typeface="Calibri"/>
                          <a:cs typeface="Times New Roman"/>
                        </a:rPr>
                        <a:t>se zohledněním výnosů z opětovného použití či prodeje druhotných surovin z jejich výrobků </a:t>
                      </a:r>
                      <a:endParaRPr lang="en-GB" sz="900" dirty="0">
                        <a:latin typeface="Calibri"/>
                        <a:ea typeface="Calibri"/>
                        <a:cs typeface="Times New Roman"/>
                      </a:endParaRPr>
                    </a:p>
                    <a:p>
                      <a:pPr marL="742950" lvl="1" indent="-285750">
                        <a:spcAft>
                          <a:spcPts val="0"/>
                        </a:spcAft>
                        <a:buClr>
                          <a:srgbClr val="000000"/>
                        </a:buClr>
                        <a:buFont typeface="Courier New"/>
                        <a:buChar char="o"/>
                        <a:tabLst>
                          <a:tab pos="685800" algn="l"/>
                        </a:tabLst>
                      </a:pPr>
                      <a:r>
                        <a:rPr lang="cs-CZ" sz="900" b="1" i="1" dirty="0" smtClean="0">
                          <a:latin typeface="Arial Narrow"/>
                          <a:ea typeface="Calibri"/>
                          <a:cs typeface="Times New Roman"/>
                        </a:rPr>
                        <a:t>vycházejí ze skutečných nákladů na </a:t>
                      </a:r>
                      <a:r>
                        <a:rPr lang="cs-CZ" sz="900" b="0" i="1" dirty="0" smtClean="0">
                          <a:latin typeface="Arial Narrow"/>
                          <a:ea typeface="Calibri"/>
                          <a:cs typeface="Times New Roman"/>
                        </a:rPr>
                        <a:t>jednotlivé</a:t>
                      </a:r>
                      <a:r>
                        <a:rPr lang="cs-CZ" sz="900" b="0" i="1" baseline="0" dirty="0" smtClean="0">
                          <a:latin typeface="Arial Narrow"/>
                          <a:ea typeface="Calibri"/>
                          <a:cs typeface="Times New Roman"/>
                        </a:rPr>
                        <a:t> produkty či skupiny podobných produktů</a:t>
                      </a:r>
                      <a:r>
                        <a:rPr lang="en-GB" sz="900" i="1" dirty="0" smtClean="0">
                          <a:latin typeface="Arial Narrow"/>
                          <a:ea typeface="Calibri"/>
                          <a:cs typeface="Times New Roman"/>
                        </a:rPr>
                        <a:t>, </a:t>
                      </a:r>
                      <a:r>
                        <a:rPr lang="cs-CZ" sz="900" b="1" i="1" dirty="0" smtClean="0">
                          <a:latin typeface="Arial Narrow"/>
                          <a:ea typeface="Calibri"/>
                          <a:cs typeface="Times New Roman"/>
                        </a:rPr>
                        <a:t>s</a:t>
                      </a:r>
                      <a:r>
                        <a:rPr lang="cs-CZ" sz="900" b="1" i="1" baseline="0" dirty="0" smtClean="0">
                          <a:latin typeface="Arial Narrow"/>
                          <a:ea typeface="Calibri"/>
                          <a:cs typeface="Times New Roman"/>
                        </a:rPr>
                        <a:t> ohledem na jejich </a:t>
                      </a:r>
                      <a:r>
                        <a:rPr lang="cs-CZ" sz="900" b="0" i="1" baseline="0" dirty="0" smtClean="0">
                          <a:latin typeface="Arial Narrow"/>
                          <a:ea typeface="Calibri"/>
                          <a:cs typeface="Times New Roman"/>
                        </a:rPr>
                        <a:t>opětovné použití a </a:t>
                      </a:r>
                      <a:r>
                        <a:rPr lang="en-GB" sz="900" b="1" i="1" dirty="0" err="1" smtClean="0">
                          <a:latin typeface="Arial Narrow"/>
                          <a:ea typeface="Calibri"/>
                          <a:cs typeface="Times New Roman"/>
                        </a:rPr>
                        <a:t>recy</a:t>
                      </a:r>
                      <a:r>
                        <a:rPr lang="cs-CZ" sz="900" b="1" i="1" dirty="0" err="1" smtClean="0">
                          <a:latin typeface="Arial Narrow"/>
                          <a:ea typeface="Calibri"/>
                          <a:cs typeface="Times New Roman"/>
                        </a:rPr>
                        <a:t>klovatelnost</a:t>
                      </a:r>
                      <a:r>
                        <a:rPr lang="en-GB" sz="900" b="1" i="1" dirty="0" smtClean="0">
                          <a:latin typeface="Arial Narrow"/>
                          <a:ea typeface="Calibri"/>
                          <a:cs typeface="Times New Roman"/>
                        </a:rPr>
                        <a:t>”</a:t>
                      </a:r>
                      <a:endParaRPr lang="en-GB" sz="900" dirty="0">
                        <a:latin typeface="Times New Roman"/>
                        <a:ea typeface="Calibri"/>
                        <a:cs typeface="Times New Roman"/>
                      </a:endParaRPr>
                    </a:p>
                  </a:txBody>
                  <a:tcPr marL="35742" marR="35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2949">
                <a:tc>
                  <a:txBody>
                    <a:bodyPr/>
                    <a:lstStyle/>
                    <a:p>
                      <a:pPr algn="just">
                        <a:spcAft>
                          <a:spcPts val="0"/>
                        </a:spcAft>
                      </a:pPr>
                      <a:r>
                        <a:rPr lang="en-GB" sz="600">
                          <a:latin typeface="Arial Narrow"/>
                          <a:ea typeface="Calibri"/>
                          <a:cs typeface="Times New Roman"/>
                        </a:rPr>
                        <a:t>5</a:t>
                      </a:r>
                      <a:endParaRPr lang="en-GB" sz="600">
                        <a:latin typeface="Calibri"/>
                        <a:ea typeface="Calibri"/>
                        <a:cs typeface="Times New Roman"/>
                      </a:endParaRPr>
                    </a:p>
                  </a:txBody>
                  <a:tcPr marL="35742" marR="35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900" dirty="0" smtClean="0">
                          <a:latin typeface="Arial Narrow"/>
                          <a:ea typeface="Calibri"/>
                          <a:cs typeface="Times New Roman"/>
                        </a:rPr>
                        <a:t>P</a:t>
                      </a:r>
                      <a:r>
                        <a:rPr lang="cs-CZ" sz="900" dirty="0" err="1" smtClean="0">
                          <a:latin typeface="Arial Narrow"/>
                          <a:ea typeface="Calibri"/>
                          <a:cs typeface="Times New Roman"/>
                        </a:rPr>
                        <a:t>rosazování</a:t>
                      </a:r>
                      <a:r>
                        <a:rPr lang="cs-CZ" sz="900" dirty="0" smtClean="0">
                          <a:latin typeface="Arial Narrow"/>
                          <a:ea typeface="Calibri"/>
                          <a:cs typeface="Times New Roman"/>
                        </a:rPr>
                        <a:t> recyklace a/nebo využití obalových</a:t>
                      </a:r>
                      <a:r>
                        <a:rPr lang="cs-CZ" sz="900" baseline="0" dirty="0" smtClean="0">
                          <a:latin typeface="Arial Narrow"/>
                          <a:ea typeface="Calibri"/>
                          <a:cs typeface="Times New Roman"/>
                        </a:rPr>
                        <a:t> materiálů namísto jejich skládkování</a:t>
                      </a:r>
                      <a:endParaRPr lang="en-GB" sz="900" dirty="0">
                        <a:latin typeface="Calibri"/>
                        <a:ea typeface="Calibri"/>
                        <a:cs typeface="Times New Roman"/>
                      </a:endParaRPr>
                    </a:p>
                  </a:txBody>
                  <a:tcPr marL="35742" marR="35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Wingdings"/>
                        <a:buChar char=""/>
                      </a:pPr>
                      <a:r>
                        <a:rPr lang="cs-CZ" sz="900" dirty="0" smtClean="0">
                          <a:latin typeface="Arial Narrow"/>
                          <a:ea typeface="Calibri"/>
                        </a:rPr>
                        <a:t>Zmínky</a:t>
                      </a:r>
                      <a:r>
                        <a:rPr lang="cs-CZ" sz="900" baseline="0" dirty="0" smtClean="0">
                          <a:latin typeface="Arial Narrow"/>
                          <a:ea typeface="Calibri"/>
                        </a:rPr>
                        <a:t> ve vysvětlujících memorandech </a:t>
                      </a:r>
                      <a:r>
                        <a:rPr lang="cs-CZ" sz="900" dirty="0" smtClean="0">
                          <a:latin typeface="Arial Narrow"/>
                          <a:ea typeface="Calibri"/>
                        </a:rPr>
                        <a:t>ke směrnicím </a:t>
                      </a:r>
                      <a:r>
                        <a:rPr lang="en-GB" sz="900" dirty="0" smtClean="0">
                          <a:latin typeface="Arial Narrow"/>
                          <a:ea typeface="Calibri"/>
                        </a:rPr>
                        <a:t>PPWD </a:t>
                      </a:r>
                      <a:r>
                        <a:rPr lang="cs-CZ" sz="900" dirty="0" smtClean="0">
                          <a:latin typeface="Arial Narrow"/>
                          <a:ea typeface="Calibri"/>
                        </a:rPr>
                        <a:t>a </a:t>
                      </a:r>
                      <a:r>
                        <a:rPr lang="en-GB" sz="900" dirty="0" smtClean="0">
                          <a:latin typeface="Arial Narrow"/>
                          <a:ea typeface="Calibri"/>
                        </a:rPr>
                        <a:t>WFD </a:t>
                      </a:r>
                      <a:r>
                        <a:rPr lang="cs-CZ" sz="900" dirty="0" smtClean="0">
                          <a:latin typeface="Arial Narrow"/>
                          <a:ea typeface="Calibri"/>
                        </a:rPr>
                        <a:t>o </a:t>
                      </a:r>
                      <a:r>
                        <a:rPr lang="en-GB" sz="900" dirty="0" smtClean="0">
                          <a:latin typeface="Arial Narrow"/>
                          <a:ea typeface="Calibri"/>
                        </a:rPr>
                        <a:t>“</a:t>
                      </a:r>
                      <a:r>
                        <a:rPr lang="cs-CZ" sz="900" i="1" dirty="0" smtClean="0">
                          <a:latin typeface="Arial Narrow"/>
                          <a:ea typeface="Calibri"/>
                        </a:rPr>
                        <a:t>postupném</a:t>
                      </a:r>
                      <a:r>
                        <a:rPr lang="cs-CZ" sz="900" i="1" baseline="0" dirty="0" smtClean="0">
                          <a:latin typeface="Arial Narrow"/>
                          <a:ea typeface="Calibri"/>
                        </a:rPr>
                        <a:t> omezování skládkování komunálního odpadu </a:t>
                      </a:r>
                      <a:r>
                        <a:rPr lang="cs-CZ" sz="900" i="1" dirty="0" smtClean="0">
                          <a:latin typeface="Arial Narrow"/>
                          <a:ea typeface="Calibri"/>
                        </a:rPr>
                        <a:t>na </a:t>
                      </a:r>
                      <a:r>
                        <a:rPr lang="en-GB" sz="900" i="1" dirty="0" smtClean="0">
                          <a:latin typeface="Arial Narrow"/>
                          <a:ea typeface="Calibri"/>
                        </a:rPr>
                        <a:t>10</a:t>
                      </a:r>
                      <a:r>
                        <a:rPr lang="cs-CZ" sz="900" i="1" dirty="0" smtClean="0">
                          <a:latin typeface="Arial Narrow"/>
                          <a:ea typeface="Calibri"/>
                        </a:rPr>
                        <a:t> </a:t>
                      </a:r>
                      <a:r>
                        <a:rPr lang="en-GB" sz="900" i="1" dirty="0" smtClean="0">
                          <a:latin typeface="Arial Narrow"/>
                          <a:ea typeface="Calibri"/>
                        </a:rPr>
                        <a:t>% </a:t>
                      </a:r>
                      <a:r>
                        <a:rPr lang="cs-CZ" sz="900" i="1" dirty="0" smtClean="0">
                          <a:latin typeface="Arial Narrow"/>
                          <a:ea typeface="Calibri"/>
                        </a:rPr>
                        <a:t>do</a:t>
                      </a:r>
                      <a:r>
                        <a:rPr lang="cs-CZ" sz="900" i="1" baseline="0" dirty="0" smtClean="0">
                          <a:latin typeface="Arial Narrow"/>
                          <a:ea typeface="Calibri"/>
                        </a:rPr>
                        <a:t> roku </a:t>
                      </a:r>
                      <a:r>
                        <a:rPr lang="en-GB" sz="900" i="1" dirty="0" smtClean="0">
                          <a:latin typeface="Arial Narrow"/>
                          <a:ea typeface="Calibri"/>
                        </a:rPr>
                        <a:t>2030</a:t>
                      </a:r>
                      <a:r>
                        <a:rPr lang="en-GB" sz="900" dirty="0">
                          <a:latin typeface="Arial Narrow"/>
                          <a:ea typeface="Calibri"/>
                        </a:rPr>
                        <a:t>”, </a:t>
                      </a:r>
                      <a:r>
                        <a:rPr lang="cs-CZ" sz="900" dirty="0" smtClean="0">
                          <a:latin typeface="Arial Narrow"/>
                          <a:ea typeface="Calibri"/>
                        </a:rPr>
                        <a:t>společně</a:t>
                      </a:r>
                      <a:r>
                        <a:rPr lang="cs-CZ" sz="900" baseline="0" dirty="0" smtClean="0">
                          <a:latin typeface="Arial Narrow"/>
                          <a:ea typeface="Calibri"/>
                        </a:rPr>
                        <a:t> se zákonným požadavkem stanoveným ve směrnici o skládkování odpadů</a:t>
                      </a:r>
                      <a:r>
                        <a:rPr lang="en-GB" sz="900" dirty="0" smtClean="0">
                          <a:latin typeface="Arial Narrow"/>
                          <a:ea typeface="Calibri"/>
                        </a:rPr>
                        <a:t>. </a:t>
                      </a:r>
                      <a:endParaRPr lang="en-GB" sz="900" dirty="0">
                        <a:latin typeface="Times New Roman"/>
                        <a:ea typeface="Calibri"/>
                      </a:endParaRPr>
                    </a:p>
                    <a:p>
                      <a:pPr marL="342900" lvl="0" indent="-342900" algn="just">
                        <a:spcAft>
                          <a:spcPts val="0"/>
                        </a:spcAft>
                        <a:buFont typeface="Wingdings"/>
                        <a:buChar char=""/>
                      </a:pPr>
                      <a:r>
                        <a:rPr lang="cs-CZ" sz="900" dirty="0" smtClean="0">
                          <a:latin typeface="Arial Narrow"/>
                          <a:ea typeface="Calibri"/>
                        </a:rPr>
                        <a:t>Úvodní ustanovení 7 směrnice</a:t>
                      </a:r>
                      <a:r>
                        <a:rPr lang="cs-CZ" sz="900" baseline="0" dirty="0" smtClean="0">
                          <a:latin typeface="Arial Narrow"/>
                          <a:ea typeface="Calibri"/>
                        </a:rPr>
                        <a:t> </a:t>
                      </a:r>
                      <a:r>
                        <a:rPr lang="en-GB" sz="900" dirty="0" smtClean="0">
                          <a:latin typeface="Arial Narrow"/>
                          <a:ea typeface="Calibri"/>
                        </a:rPr>
                        <a:t>WFD : </a:t>
                      </a:r>
                      <a:r>
                        <a:rPr lang="en-GB" sz="900" i="1" dirty="0" smtClean="0">
                          <a:latin typeface="Arial Narrow"/>
                          <a:ea typeface="Calibri"/>
                        </a:rPr>
                        <a:t>“</a:t>
                      </a:r>
                      <a:r>
                        <a:rPr lang="cs-CZ" sz="900" i="1" dirty="0" smtClean="0">
                          <a:latin typeface="Arial Narrow"/>
                          <a:ea typeface="Calibri"/>
                        </a:rPr>
                        <a:t>Členské</a:t>
                      </a:r>
                      <a:r>
                        <a:rPr lang="cs-CZ" sz="900" i="1" baseline="0" dirty="0" smtClean="0">
                          <a:latin typeface="Arial Narrow"/>
                          <a:ea typeface="Calibri"/>
                        </a:rPr>
                        <a:t> státy by měly zavést  odpovídající pobídky </a:t>
                      </a:r>
                      <a:r>
                        <a:rPr lang="cs-CZ" sz="900" i="1" dirty="0" smtClean="0">
                          <a:latin typeface="Arial Narrow"/>
                          <a:ea typeface="Calibri"/>
                        </a:rPr>
                        <a:t>pro uplatnění odpadové hierarchie,</a:t>
                      </a:r>
                      <a:r>
                        <a:rPr lang="cs-CZ" sz="900" i="1" baseline="0" dirty="0" smtClean="0">
                          <a:latin typeface="Arial Narrow"/>
                          <a:ea typeface="Calibri"/>
                        </a:rPr>
                        <a:t> a to  zejména prostřednictvím </a:t>
                      </a:r>
                      <a:r>
                        <a:rPr lang="en-GB" sz="900" b="1" i="1" dirty="0" err="1" smtClean="0">
                          <a:latin typeface="Arial Narrow"/>
                          <a:ea typeface="Calibri"/>
                        </a:rPr>
                        <a:t>finan</a:t>
                      </a:r>
                      <a:r>
                        <a:rPr lang="cs-CZ" sz="900" b="1" i="1" dirty="0" err="1" smtClean="0">
                          <a:latin typeface="Arial Narrow"/>
                          <a:ea typeface="Calibri"/>
                        </a:rPr>
                        <a:t>čních</a:t>
                      </a:r>
                      <a:r>
                        <a:rPr lang="cs-CZ" sz="900" b="1" i="1" dirty="0" smtClean="0">
                          <a:latin typeface="Arial Narrow"/>
                          <a:ea typeface="Calibri"/>
                        </a:rPr>
                        <a:t> pobídek </a:t>
                      </a:r>
                      <a:r>
                        <a:rPr lang="en-GB" sz="900" b="1" i="1" dirty="0" smtClean="0">
                          <a:latin typeface="Arial Narrow"/>
                          <a:ea typeface="Calibri"/>
                        </a:rPr>
                        <a:t>(…) </a:t>
                      </a:r>
                      <a:r>
                        <a:rPr lang="cs-CZ" sz="900" b="1" i="1" dirty="0" smtClean="0">
                          <a:latin typeface="Arial Narrow"/>
                          <a:ea typeface="Calibri"/>
                        </a:rPr>
                        <a:t>, například prostřednictvím poplatků za skládkování a spalování</a:t>
                      </a:r>
                      <a:r>
                        <a:rPr lang="en-GB" sz="900" i="1" dirty="0" smtClean="0">
                          <a:latin typeface="Arial Narrow"/>
                          <a:ea typeface="Calibri"/>
                        </a:rPr>
                        <a:t>, </a:t>
                      </a:r>
                      <a:r>
                        <a:rPr lang="cs-CZ" sz="900" b="1" i="1" dirty="0" smtClean="0">
                          <a:latin typeface="Arial Narrow"/>
                          <a:ea typeface="Calibri"/>
                        </a:rPr>
                        <a:t>systému</a:t>
                      </a:r>
                      <a:r>
                        <a:rPr lang="cs-CZ" sz="900" b="1" i="1" baseline="0" dirty="0" smtClean="0">
                          <a:latin typeface="Arial Narrow"/>
                          <a:ea typeface="Calibri"/>
                        </a:rPr>
                        <a:t> „zaplať dle vyhozeného množství“, </a:t>
                      </a:r>
                      <a:r>
                        <a:rPr lang="cs-CZ" sz="900" b="1" i="1" dirty="0" smtClean="0">
                          <a:latin typeface="Arial Narrow"/>
                          <a:ea typeface="Calibri"/>
                        </a:rPr>
                        <a:t>systémů rozšířené odpovědnosti výrobce a pobídek pro místní úřady</a:t>
                      </a:r>
                      <a:r>
                        <a:rPr lang="en-GB" sz="900" b="1" i="1" dirty="0" smtClean="0">
                          <a:latin typeface="Arial Narrow"/>
                          <a:ea typeface="Calibri"/>
                        </a:rPr>
                        <a:t>.</a:t>
                      </a:r>
                      <a:r>
                        <a:rPr lang="en-GB" sz="900" i="1" dirty="0" smtClean="0">
                          <a:latin typeface="Arial Narrow"/>
                          <a:ea typeface="Calibri"/>
                        </a:rPr>
                        <a:t>”</a:t>
                      </a:r>
                      <a:endParaRPr lang="en-GB" sz="900" dirty="0">
                        <a:latin typeface="Times New Roman"/>
                        <a:ea typeface="Calibri"/>
                      </a:endParaRPr>
                    </a:p>
                  </a:txBody>
                  <a:tcPr marL="35742" marR="357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546670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solidFill>
                  <a:schemeClr val="tx2">
                    <a:lumMod val="60000"/>
                    <a:lumOff val="40000"/>
                  </a:schemeClr>
                </a:solidFill>
              </a:rPr>
              <a:t>Zpráva o činnosti za období listopad 2014 - 2015</a:t>
            </a:r>
            <a:endParaRPr lang="cs-CZ" dirty="0">
              <a:solidFill>
                <a:schemeClr val="tx2">
                  <a:lumMod val="60000"/>
                  <a:lumOff val="40000"/>
                </a:schemeClr>
              </a:solidFill>
            </a:endParaRPr>
          </a:p>
        </p:txBody>
      </p:sp>
      <p:sp>
        <p:nvSpPr>
          <p:cNvPr id="3" name="Podnadpis 2"/>
          <p:cNvSpPr>
            <a:spLocks noGrp="1"/>
          </p:cNvSpPr>
          <p:nvPr>
            <p:ph type="subTitle" idx="1"/>
          </p:nvPr>
        </p:nvSpPr>
        <p:spPr/>
        <p:txBody>
          <a:bodyPr/>
          <a:lstStyle/>
          <a:p>
            <a:r>
              <a:rPr lang="cs-CZ" dirty="0" smtClean="0"/>
              <a:t>Mgr. Jan Bláha</a:t>
            </a:r>
            <a:endParaRPr lang="cs-CZ" dirty="0"/>
          </a:p>
        </p:txBody>
      </p:sp>
      <p:pic>
        <p:nvPicPr>
          <p:cNvPr id="4" name="Picture 2" descr="C:\Users\czzmitkovah\Pictures\logo.gif"/>
          <p:cNvPicPr>
            <a:picLocks noChangeAspect="1" noChangeArrowheads="1"/>
          </p:cNvPicPr>
          <p:nvPr/>
        </p:nvPicPr>
        <p:blipFill>
          <a:blip r:embed="rId2" cstate="print"/>
          <a:srcRect/>
          <a:stretch>
            <a:fillRect/>
          </a:stretch>
        </p:blipFill>
        <p:spPr bwMode="auto">
          <a:xfrm>
            <a:off x="7740352" y="6021288"/>
            <a:ext cx="571500" cy="571500"/>
          </a:xfrm>
          <a:prstGeom prst="rect">
            <a:avLst/>
          </a:prstGeom>
          <a:noFill/>
        </p:spPr>
      </p:pic>
    </p:spTree>
    <p:extLst>
      <p:ext uri="{BB962C8B-B14F-4D97-AF65-F5344CB8AC3E}">
        <p14:creationId xmlns:p14="http://schemas.microsoft.com/office/powerpoint/2010/main" val="34319076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Aktuální seznam členů</a:t>
            </a:r>
            <a:endParaRPr lang="cs-CZ" dirty="0">
              <a:solidFill>
                <a:schemeClr val="accent1"/>
              </a:solidFill>
            </a:endParaRPr>
          </a:p>
        </p:txBody>
      </p:sp>
      <p:sp>
        <p:nvSpPr>
          <p:cNvPr id="3" name="Zástupný symbol pro obsah 2"/>
          <p:cNvSpPr>
            <a:spLocks noGrp="1"/>
          </p:cNvSpPr>
          <p:nvPr>
            <p:ph idx="1"/>
          </p:nvPr>
        </p:nvSpPr>
        <p:spPr/>
        <p:txBody>
          <a:bodyPr>
            <a:normAutofit/>
          </a:bodyPr>
          <a:lstStyle/>
          <a:p>
            <a:r>
              <a:rPr lang="cs-CZ" sz="2000" dirty="0" err="1" smtClean="0"/>
              <a:t>Ball</a:t>
            </a:r>
            <a:r>
              <a:rPr lang="cs-CZ" sz="2000" dirty="0" smtClean="0"/>
              <a:t> </a:t>
            </a:r>
            <a:r>
              <a:rPr lang="cs-CZ" sz="2000" dirty="0" err="1" smtClean="0"/>
              <a:t>Packaging</a:t>
            </a:r>
            <a:r>
              <a:rPr lang="cs-CZ" sz="2000" dirty="0" smtClean="0"/>
              <a:t> </a:t>
            </a:r>
            <a:r>
              <a:rPr lang="cs-CZ" sz="2000" dirty="0" err="1" smtClean="0"/>
              <a:t>Europe</a:t>
            </a:r>
            <a:r>
              <a:rPr lang="cs-CZ" sz="2000" dirty="0" smtClean="0"/>
              <a:t> </a:t>
            </a:r>
            <a:r>
              <a:rPr lang="cs-CZ" sz="2000" dirty="0" err="1" smtClean="0"/>
              <a:t>Handelsgesellschaft</a:t>
            </a:r>
            <a:r>
              <a:rPr lang="cs-CZ" sz="2000" dirty="0" smtClean="0"/>
              <a:t> </a:t>
            </a:r>
            <a:r>
              <a:rPr lang="cs-CZ" sz="2000" dirty="0" err="1" smtClean="0"/>
              <a:t>m.b.H</a:t>
            </a:r>
            <a:endParaRPr lang="cs-CZ" sz="2000" dirty="0" smtClean="0"/>
          </a:p>
          <a:p>
            <a:r>
              <a:rPr lang="cs-CZ" sz="2000" dirty="0" smtClean="0"/>
              <a:t>Coca-Cola HBC  Česká republika, spol. s.r.o.</a:t>
            </a:r>
          </a:p>
          <a:p>
            <a:r>
              <a:rPr lang="cs-CZ" sz="2000" dirty="0" err="1" smtClean="0"/>
              <a:t>Crown</a:t>
            </a:r>
            <a:r>
              <a:rPr lang="cs-CZ" sz="2000" dirty="0" smtClean="0"/>
              <a:t> </a:t>
            </a:r>
            <a:r>
              <a:rPr lang="cs-CZ" sz="2000" dirty="0" err="1" smtClean="0"/>
              <a:t>Bevcan</a:t>
            </a:r>
            <a:r>
              <a:rPr lang="cs-CZ" sz="2000" dirty="0" smtClean="0"/>
              <a:t>  Slovakia s.r.o.</a:t>
            </a:r>
          </a:p>
          <a:p>
            <a:r>
              <a:rPr lang="cs-CZ" sz="2000" dirty="0" smtClean="0"/>
              <a:t>Karlovarské minerální vody, a.s.</a:t>
            </a:r>
          </a:p>
          <a:p>
            <a:r>
              <a:rPr lang="cs-CZ" sz="2000" dirty="0" smtClean="0"/>
              <a:t>Kofola </a:t>
            </a:r>
            <a:r>
              <a:rPr lang="cs-CZ" sz="2000" dirty="0" err="1" smtClean="0"/>
              <a:t>ČeskoSlovensko</a:t>
            </a:r>
            <a:r>
              <a:rPr lang="cs-CZ" sz="2000" dirty="0" smtClean="0"/>
              <a:t> a.s.</a:t>
            </a:r>
          </a:p>
          <a:p>
            <a:r>
              <a:rPr lang="cs-CZ" sz="2000" dirty="0" smtClean="0"/>
              <a:t>Nestlé Česko  s.r.o.</a:t>
            </a:r>
          </a:p>
          <a:p>
            <a:r>
              <a:rPr lang="cs-CZ" sz="2000" dirty="0" err="1" smtClean="0"/>
              <a:t>Rexam</a:t>
            </a:r>
            <a:r>
              <a:rPr lang="cs-CZ" sz="2000" dirty="0" smtClean="0"/>
              <a:t> AB  - Relations </a:t>
            </a:r>
            <a:r>
              <a:rPr lang="cs-CZ" sz="2000" dirty="0" err="1" smtClean="0"/>
              <a:t>Communication</a:t>
            </a:r>
            <a:endParaRPr lang="cs-CZ" sz="2000" dirty="0" smtClean="0"/>
          </a:p>
          <a:p>
            <a:r>
              <a:rPr lang="cs-CZ" sz="2000" dirty="0" smtClean="0"/>
              <a:t>SIG </a:t>
            </a:r>
            <a:r>
              <a:rPr lang="cs-CZ" sz="2000" dirty="0" err="1" smtClean="0"/>
              <a:t>Combibloc</a:t>
            </a:r>
            <a:r>
              <a:rPr lang="cs-CZ" sz="2000" dirty="0" smtClean="0"/>
              <a:t>  s.r.o.</a:t>
            </a:r>
          </a:p>
          <a:p>
            <a:r>
              <a:rPr lang="cs-CZ" sz="2000" dirty="0" err="1" smtClean="0"/>
              <a:t>Tetra</a:t>
            </a:r>
            <a:r>
              <a:rPr lang="cs-CZ" sz="2000" dirty="0" smtClean="0"/>
              <a:t> Pak Česká republika, s.r.o.</a:t>
            </a:r>
          </a:p>
          <a:p>
            <a:r>
              <a:rPr lang="cs-CZ" sz="2000" dirty="0" smtClean="0"/>
              <a:t>UNILEVER ČR, s.r.o.</a:t>
            </a:r>
          </a:p>
          <a:p>
            <a:endParaRPr lang="cs-CZ" sz="2400" dirty="0" smtClean="0"/>
          </a:p>
          <a:p>
            <a:endParaRPr lang="cs-CZ" sz="2400" dirty="0" smtClean="0"/>
          </a:p>
          <a:p>
            <a:endParaRPr lang="cs-CZ" sz="2400" dirty="0"/>
          </a:p>
        </p:txBody>
      </p:sp>
      <p:sp>
        <p:nvSpPr>
          <p:cNvPr id="5" name="Zástupný symbol pro číslo snímku 4"/>
          <p:cNvSpPr>
            <a:spLocks noGrp="1"/>
          </p:cNvSpPr>
          <p:nvPr>
            <p:ph type="sldNum" sz="quarter" idx="12"/>
          </p:nvPr>
        </p:nvSpPr>
        <p:spPr/>
        <p:txBody>
          <a:bodyPr/>
          <a:lstStyle/>
          <a:p>
            <a:fld id="{3F217CD6-7C16-49EB-BD84-4E04F2158596}" type="slidenum">
              <a:rPr lang="cs-CZ" smtClean="0"/>
              <a:pPr/>
              <a:t>47</a:t>
            </a:fld>
            <a:endParaRPr lang="cs-CZ"/>
          </a:p>
        </p:txBody>
      </p:sp>
      <p:pic>
        <p:nvPicPr>
          <p:cNvPr id="12290" name="Picture 2" descr="C:\Users\czzmitkovah\Pictures\logo.gif"/>
          <p:cNvPicPr>
            <a:picLocks noChangeAspect="1" noChangeArrowheads="1"/>
          </p:cNvPicPr>
          <p:nvPr/>
        </p:nvPicPr>
        <p:blipFill>
          <a:blip r:embed="rId2" cstate="print"/>
          <a:srcRect/>
          <a:stretch>
            <a:fillRect/>
          </a:stretch>
        </p:blipFill>
        <p:spPr bwMode="auto">
          <a:xfrm>
            <a:off x="7740352" y="6021288"/>
            <a:ext cx="571500" cy="571500"/>
          </a:xfrm>
          <a:prstGeom prst="rect">
            <a:avLst/>
          </a:prstGeom>
          <a:noFill/>
        </p:spPr>
      </p:pic>
    </p:spTree>
    <p:extLst>
      <p:ext uri="{BB962C8B-B14F-4D97-AF65-F5344CB8AC3E}">
        <p14:creationId xmlns:p14="http://schemas.microsoft.com/office/powerpoint/2010/main" val="260594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5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5000"/>
                            </p:stCondLst>
                            <p:childTnLst>
                              <p:par>
                                <p:cTn id="25" presetID="10" presetClass="entr" presetSubtype="0" fill="hold" grpId="0" nodeType="afterEffect">
                                  <p:stCondLst>
                                    <p:cond delay="5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6000"/>
                            </p:stCondLst>
                            <p:childTnLst>
                              <p:par>
                                <p:cTn id="29" presetID="10" presetClass="entr" presetSubtype="0" fill="hold" grpId="0" nodeType="afterEffect">
                                  <p:stCondLst>
                                    <p:cond delay="50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7000"/>
                            </p:stCondLst>
                            <p:childTnLst>
                              <p:par>
                                <p:cTn id="33" presetID="10" presetClass="entr" presetSubtype="0" fill="hold" grpId="0" nodeType="afterEffect">
                                  <p:stCondLst>
                                    <p:cond delay="50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par>
                          <p:cTn id="36" fill="hold">
                            <p:stCondLst>
                              <p:cond delay="8000"/>
                            </p:stCondLst>
                            <p:childTnLst>
                              <p:par>
                                <p:cTn id="37" presetID="10" presetClass="entr" presetSubtype="0" fill="hold" grpId="0" nodeType="afterEffect">
                                  <p:stCondLst>
                                    <p:cond delay="50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par>
                          <p:cTn id="40" fill="hold">
                            <p:stCondLst>
                              <p:cond delay="9000"/>
                            </p:stCondLst>
                            <p:childTnLst>
                              <p:par>
                                <p:cTn id="41" presetID="10" presetClass="entr" presetSubtype="0" fill="hold" grpId="0" nodeType="afterEffect">
                                  <p:stCondLst>
                                    <p:cond delay="50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solidFill>
                  <a:schemeClr val="tx2">
                    <a:lumMod val="60000"/>
                    <a:lumOff val="40000"/>
                  </a:schemeClr>
                </a:solidFill>
              </a:rPr>
              <a:t>Aktivity CICPEN 2015</a:t>
            </a:r>
            <a:endParaRPr lang="cs-CZ" dirty="0">
              <a:solidFill>
                <a:schemeClr val="tx2">
                  <a:lumMod val="60000"/>
                  <a:lumOff val="40000"/>
                </a:schemeClr>
              </a:solidFill>
            </a:endParaRPr>
          </a:p>
        </p:txBody>
      </p:sp>
      <p:sp>
        <p:nvSpPr>
          <p:cNvPr id="3" name="Zástupný symbol pro obsah 2"/>
          <p:cNvSpPr>
            <a:spLocks noGrp="1"/>
          </p:cNvSpPr>
          <p:nvPr>
            <p:ph idx="1"/>
          </p:nvPr>
        </p:nvSpPr>
        <p:spPr/>
        <p:txBody>
          <a:bodyPr>
            <a:normAutofit/>
          </a:bodyPr>
          <a:lstStyle/>
          <a:p>
            <a:r>
              <a:rPr lang="cs-CZ" sz="1800" dirty="0" smtClean="0"/>
              <a:t>Účast na tvorbě POH ČR 2015-2024</a:t>
            </a:r>
          </a:p>
          <a:p>
            <a:r>
              <a:rPr lang="cs-CZ" sz="1800" dirty="0" smtClean="0"/>
              <a:t>Účast na tvorbě záměru zákona o zpětném odběru výrobků</a:t>
            </a:r>
          </a:p>
          <a:p>
            <a:r>
              <a:rPr lang="cs-CZ" sz="1800" dirty="0" smtClean="0"/>
              <a:t>Účast na tvorbě záměru zákona o odpadech</a:t>
            </a:r>
          </a:p>
          <a:p>
            <a:r>
              <a:rPr lang="cs-CZ" sz="1800" dirty="0" smtClean="0"/>
              <a:t>Pokračující aktivní jednání v rámci připomínek k novému návrhu oběhového hospodářství – záměru komise EU</a:t>
            </a:r>
          </a:p>
          <a:p>
            <a:r>
              <a:rPr lang="cs-CZ" sz="1800" dirty="0" smtClean="0"/>
              <a:t>Účast na jednání na MŽP v přípravě pozic za ČR k oběhovému balíčku</a:t>
            </a:r>
          </a:p>
          <a:p>
            <a:r>
              <a:rPr lang="cs-CZ" sz="1800" dirty="0" smtClean="0"/>
              <a:t>Účast na jednání Úřadu vlády </a:t>
            </a:r>
            <a:r>
              <a:rPr lang="cs-CZ" sz="1800" dirty="0"/>
              <a:t>-</a:t>
            </a:r>
            <a:r>
              <a:rPr lang="cs-CZ" sz="1800" dirty="0" smtClean="0"/>
              <a:t> Kulatý stůl k oběhovému balíčku </a:t>
            </a:r>
          </a:p>
          <a:p>
            <a:r>
              <a:rPr lang="cs-CZ" sz="1800" dirty="0" smtClean="0"/>
              <a:t>Připomínkování podzákonných norem (směrnic a vyhlášek) k novelám zákona o odpadech</a:t>
            </a:r>
          </a:p>
          <a:p>
            <a:r>
              <a:rPr lang="cs-CZ" sz="1800" dirty="0" smtClean="0"/>
              <a:t>Účast na jednáních a korespondenci v rámci jednání Rady pro odpadové hospodářství MŽP</a:t>
            </a:r>
          </a:p>
          <a:p>
            <a:r>
              <a:rPr lang="cs-CZ" sz="1800" dirty="0" smtClean="0"/>
              <a:t>Účast na jednáních TNK 78 Obaly, konzultační místo pro MŽP</a:t>
            </a:r>
            <a:r>
              <a:rPr lang="cs-CZ" sz="1800" dirty="0"/>
              <a:t> </a:t>
            </a:r>
            <a:r>
              <a:rPr lang="cs-CZ" sz="1800" dirty="0" smtClean="0"/>
              <a:t>a MPO</a:t>
            </a:r>
          </a:p>
          <a:p>
            <a:r>
              <a:rPr lang="cs-CZ" sz="1800" dirty="0" smtClean="0"/>
              <a:t>Komunikace a spolupráce s dotčenými svazy, komorami a sdruženími </a:t>
            </a:r>
          </a:p>
          <a:p>
            <a:r>
              <a:rPr lang="cs-CZ" sz="1800" dirty="0" smtClean="0"/>
              <a:t>Komunikace s Parlamentem a Senátem ČR, s europoslanci </a:t>
            </a:r>
          </a:p>
          <a:p>
            <a:endParaRPr lang="cs-CZ" sz="1800" dirty="0"/>
          </a:p>
        </p:txBody>
      </p:sp>
      <p:pic>
        <p:nvPicPr>
          <p:cNvPr id="4" name="Picture 2" descr="C:\Users\czzmitkovah\Pictures\logo.gif"/>
          <p:cNvPicPr>
            <a:picLocks noChangeAspect="1" noChangeArrowheads="1"/>
          </p:cNvPicPr>
          <p:nvPr/>
        </p:nvPicPr>
        <p:blipFill>
          <a:blip r:embed="rId2" cstate="print"/>
          <a:srcRect/>
          <a:stretch>
            <a:fillRect/>
          </a:stretch>
        </p:blipFill>
        <p:spPr bwMode="auto">
          <a:xfrm>
            <a:off x="7740352" y="6021288"/>
            <a:ext cx="571500" cy="571500"/>
          </a:xfrm>
          <a:prstGeom prst="rect">
            <a:avLst/>
          </a:prstGeom>
          <a:noFill/>
        </p:spPr>
      </p:pic>
    </p:spTree>
    <p:extLst>
      <p:ext uri="{BB962C8B-B14F-4D97-AF65-F5344CB8AC3E}">
        <p14:creationId xmlns:p14="http://schemas.microsoft.com/office/powerpoint/2010/main" val="255807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grpId="0" nodeType="after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fade">
                                      <p:cBhvr>
                                        <p:cTn id="61" dur="1000"/>
                                        <p:tgtEl>
                                          <p:spTgt spid="3">
                                            <p:txEl>
                                              <p:pRg st="9" end="9"/>
                                            </p:txEl>
                                          </p:spTgt>
                                        </p:tgtEl>
                                      </p:cBhvr>
                                    </p:animEffect>
                                    <p:anim calcmode="lin" valueType="num">
                                      <p:cBhvr>
                                        <p:cTn id="6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grpId="0" nodeType="after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fade">
                                      <p:cBhvr>
                                        <p:cTn id="67" dur="1000"/>
                                        <p:tgtEl>
                                          <p:spTgt spid="3">
                                            <p:txEl>
                                              <p:pRg st="10" end="10"/>
                                            </p:txEl>
                                          </p:spTgt>
                                        </p:tgtEl>
                                      </p:cBhvr>
                                    </p:animEffect>
                                    <p:anim calcmode="lin" valueType="num">
                                      <p:cBhvr>
                                        <p:cTn id="6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600" dirty="0" smtClean="0">
                <a:solidFill>
                  <a:schemeClr val="tx2">
                    <a:lumMod val="60000"/>
                    <a:lumOff val="40000"/>
                  </a:schemeClr>
                </a:solidFill>
              </a:rPr>
              <a:t>Plán odpadového hospodářství ČR</a:t>
            </a:r>
            <a:br>
              <a:rPr lang="cs-CZ" sz="3600" dirty="0" smtClean="0">
                <a:solidFill>
                  <a:schemeClr val="tx2">
                    <a:lumMod val="60000"/>
                    <a:lumOff val="40000"/>
                  </a:schemeClr>
                </a:solidFill>
              </a:rPr>
            </a:br>
            <a:r>
              <a:rPr lang="cs-CZ" sz="3600" dirty="0" smtClean="0">
                <a:solidFill>
                  <a:schemeClr val="tx2">
                    <a:lumMod val="60000"/>
                    <a:lumOff val="40000"/>
                  </a:schemeClr>
                </a:solidFill>
              </a:rPr>
              <a:t> 2015-2024</a:t>
            </a:r>
            <a:endParaRPr lang="cs-CZ" sz="3600" dirty="0">
              <a:solidFill>
                <a:schemeClr val="tx2">
                  <a:lumMod val="60000"/>
                  <a:lumOff val="40000"/>
                </a:schemeClr>
              </a:solidFill>
            </a:endParaRPr>
          </a:p>
        </p:txBody>
      </p:sp>
      <p:sp>
        <p:nvSpPr>
          <p:cNvPr id="3" name="Zástupný symbol pro obsah 2"/>
          <p:cNvSpPr>
            <a:spLocks noGrp="1"/>
          </p:cNvSpPr>
          <p:nvPr>
            <p:ph idx="1"/>
          </p:nvPr>
        </p:nvSpPr>
        <p:spPr/>
        <p:txBody>
          <a:bodyPr/>
          <a:lstStyle/>
          <a:p>
            <a:r>
              <a:rPr lang="cs-CZ" dirty="0" smtClean="0"/>
              <a:t>Udržení nezvyšování recyklačních cílů</a:t>
            </a:r>
          </a:p>
          <a:p>
            <a:r>
              <a:rPr lang="cs-CZ" dirty="0" smtClean="0"/>
              <a:t>Zachování stávajících cílů do roku 2016 v zákoně o obalech</a:t>
            </a:r>
          </a:p>
          <a:p>
            <a:r>
              <a:rPr lang="cs-CZ" dirty="0" smtClean="0"/>
              <a:t>Umožnění všech forem nakládání s odpady včetně energetického</a:t>
            </a:r>
          </a:p>
          <a:p>
            <a:r>
              <a:rPr lang="cs-CZ" dirty="0" smtClean="0"/>
              <a:t>Poukázání na možnosti úprav z pohledu připravované EU legislativy </a:t>
            </a:r>
            <a:endParaRPr lang="cs-CZ" dirty="0"/>
          </a:p>
        </p:txBody>
      </p:sp>
      <p:pic>
        <p:nvPicPr>
          <p:cNvPr id="4" name="Picture 2" descr="C:\Users\czzmitkovah\Pictures\logo.gif"/>
          <p:cNvPicPr>
            <a:picLocks noChangeAspect="1" noChangeArrowheads="1"/>
          </p:cNvPicPr>
          <p:nvPr/>
        </p:nvPicPr>
        <p:blipFill>
          <a:blip r:embed="rId2" cstate="print"/>
          <a:srcRect/>
          <a:stretch>
            <a:fillRect/>
          </a:stretch>
        </p:blipFill>
        <p:spPr bwMode="auto">
          <a:xfrm>
            <a:off x="7740352" y="6021288"/>
            <a:ext cx="571500" cy="571500"/>
          </a:xfrm>
          <a:prstGeom prst="rect">
            <a:avLst/>
          </a:prstGeom>
          <a:noFill/>
        </p:spPr>
      </p:pic>
    </p:spTree>
    <p:extLst>
      <p:ext uri="{BB962C8B-B14F-4D97-AF65-F5344CB8AC3E}">
        <p14:creationId xmlns:p14="http://schemas.microsoft.com/office/powerpoint/2010/main" val="124046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a:xfrm>
            <a:off x="127249" y="340446"/>
            <a:ext cx="9012287" cy="759023"/>
          </a:xfrm>
        </p:spPr>
        <p:txBody>
          <a:bodyPr/>
          <a:lstStyle/>
          <a:p>
            <a:r>
              <a:rPr lang="cs-CZ" altLang="cs-CZ" sz="4600" b="1" u="sng">
                <a:solidFill>
                  <a:srgbClr val="008000"/>
                </a:solidFill>
                <a:latin typeface="Arial" pitchFamily="34" charset="0"/>
                <a:cs typeface="Arial" pitchFamily="34" charset="0"/>
              </a:rPr>
              <a:t>OBSAH</a:t>
            </a:r>
          </a:p>
        </p:txBody>
      </p:sp>
      <p:sp>
        <p:nvSpPr>
          <p:cNvPr id="3075" name="Zástupný symbol pro obsah 2"/>
          <p:cNvSpPr>
            <a:spLocks noGrp="1"/>
          </p:cNvSpPr>
          <p:nvPr>
            <p:ph idx="1"/>
          </p:nvPr>
        </p:nvSpPr>
        <p:spPr>
          <a:xfrm>
            <a:off x="217662" y="1302618"/>
            <a:ext cx="8657332" cy="2379762"/>
          </a:xfrm>
        </p:spPr>
        <p:txBody>
          <a:bodyPr/>
          <a:lstStyle/>
          <a:p>
            <a:pPr algn="l">
              <a:spcBef>
                <a:spcPts val="1266"/>
              </a:spcBef>
              <a:spcAft>
                <a:spcPts val="422"/>
              </a:spcAft>
              <a:buClr>
                <a:srgbClr val="008000"/>
              </a:buClr>
              <a:buFont typeface="Wingdings" pitchFamily="2" charset="2"/>
              <a:buChar char="ü"/>
            </a:pPr>
            <a:r>
              <a:rPr lang="cs-CZ" altLang="cs-CZ" b="1" smtClean="0">
                <a:latin typeface="Arial" pitchFamily="34" charset="0"/>
                <a:cs typeface="Arial" pitchFamily="34" charset="0"/>
              </a:rPr>
              <a:t>Legislativa odpadů 2015</a:t>
            </a:r>
          </a:p>
          <a:p>
            <a:pPr algn="l">
              <a:spcBef>
                <a:spcPts val="1266"/>
              </a:spcBef>
              <a:spcAft>
                <a:spcPts val="422"/>
              </a:spcAft>
              <a:buClr>
                <a:srgbClr val="008000"/>
              </a:buClr>
              <a:buFont typeface="Wingdings" pitchFamily="2" charset="2"/>
              <a:buChar char="ü"/>
            </a:pPr>
            <a:r>
              <a:rPr lang="cs-CZ" altLang="cs-CZ" b="1" smtClean="0">
                <a:latin typeface="Arial" pitchFamily="34" charset="0"/>
                <a:cs typeface="Arial" pitchFamily="34" charset="0"/>
              </a:rPr>
              <a:t>Nové zákony pro odpadové hospodářství</a:t>
            </a:r>
          </a:p>
          <a:p>
            <a:pPr algn="l">
              <a:spcBef>
                <a:spcPts val="1266"/>
              </a:spcBef>
              <a:spcAft>
                <a:spcPts val="422"/>
              </a:spcAft>
              <a:buClr>
                <a:srgbClr val="008000"/>
              </a:buClr>
              <a:buFont typeface="Wingdings" pitchFamily="2" charset="2"/>
              <a:buChar char="ü"/>
            </a:pPr>
            <a:r>
              <a:rPr lang="cs-CZ" altLang="cs-CZ" b="1" smtClean="0">
                <a:latin typeface="Arial" pitchFamily="34" charset="0"/>
                <a:cs typeface="Arial" pitchFamily="34" charset="0"/>
              </a:rPr>
              <a:t>Odpady v datech 2014</a:t>
            </a:r>
          </a:p>
          <a:p>
            <a:pPr algn="l">
              <a:spcBef>
                <a:spcPts val="1266"/>
              </a:spcBef>
              <a:spcAft>
                <a:spcPts val="422"/>
              </a:spcAft>
              <a:buClr>
                <a:srgbClr val="008000"/>
              </a:buClr>
              <a:buFont typeface="Wingdings" pitchFamily="2" charset="2"/>
              <a:buChar char="ü"/>
            </a:pPr>
            <a:r>
              <a:rPr lang="cs-CZ" altLang="cs-CZ" b="1" smtClean="0">
                <a:latin typeface="Arial" pitchFamily="34" charset="0"/>
                <a:cs typeface="Arial" pitchFamily="34" charset="0"/>
              </a:rPr>
              <a:t>Nový balíček EK k oběhovému hospodářství</a:t>
            </a:r>
          </a:p>
        </p:txBody>
      </p:sp>
    </p:spTree>
    <p:extLst>
      <p:ext uri="{BB962C8B-B14F-4D97-AF65-F5344CB8AC3E}">
        <p14:creationId xmlns:p14="http://schemas.microsoft.com/office/powerpoint/2010/main" val="1073351814"/>
      </p:ext>
    </p:extLst>
  </p:cSld>
  <p:clrMapOvr>
    <a:masterClrMapping/>
  </p:clrMapOvr>
  <p:transition spd="slow">
    <p:blinds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smtClean="0">
                <a:solidFill>
                  <a:schemeClr val="tx2">
                    <a:lumMod val="60000"/>
                    <a:lumOff val="40000"/>
                  </a:schemeClr>
                </a:solidFill>
              </a:rPr>
              <a:t>Záměr zákona o zpětném odběru výrobků</a:t>
            </a:r>
            <a:endParaRPr lang="cs-CZ" sz="3600" dirty="0">
              <a:solidFill>
                <a:schemeClr val="tx2">
                  <a:lumMod val="60000"/>
                  <a:lumOff val="40000"/>
                </a:schemeClr>
              </a:solidFill>
            </a:endParaRPr>
          </a:p>
        </p:txBody>
      </p:sp>
      <p:sp>
        <p:nvSpPr>
          <p:cNvPr id="3" name="Zástupný symbol pro obsah 2"/>
          <p:cNvSpPr>
            <a:spLocks noGrp="1"/>
          </p:cNvSpPr>
          <p:nvPr>
            <p:ph idx="1"/>
          </p:nvPr>
        </p:nvSpPr>
        <p:spPr/>
        <p:txBody>
          <a:bodyPr>
            <a:normAutofit fontScale="70000" lnSpcReduction="20000"/>
          </a:bodyPr>
          <a:lstStyle/>
          <a:p>
            <a:r>
              <a:rPr lang="cs-CZ" dirty="0" smtClean="0"/>
              <a:t>Cíl zákona – nové zpracování vybraných výrobků ( </a:t>
            </a:r>
            <a:r>
              <a:rPr lang="cs-CZ" sz="2400" dirty="0" smtClean="0"/>
              <a:t>elektrická a elektronická zařízení, baterií a akumulátorů, pneumatik a vozidel</a:t>
            </a:r>
            <a:r>
              <a:rPr lang="cs-CZ" dirty="0" smtClean="0"/>
              <a:t>)</a:t>
            </a:r>
          </a:p>
          <a:p>
            <a:r>
              <a:rPr lang="cs-CZ" dirty="0" smtClean="0"/>
              <a:t>Princip rozšířené zodpovědnosti výrobce v celém životním cyklu výrobku </a:t>
            </a:r>
          </a:p>
          <a:p>
            <a:r>
              <a:rPr lang="cs-CZ" dirty="0" smtClean="0"/>
              <a:t>Soulad s EU předpisy</a:t>
            </a:r>
          </a:p>
          <a:p>
            <a:r>
              <a:rPr lang="cs-CZ" dirty="0" smtClean="0"/>
              <a:t>Minimalizace odstraňování formou směsného komunálního odpadu</a:t>
            </a:r>
          </a:p>
          <a:p>
            <a:r>
              <a:rPr lang="cs-CZ" dirty="0" smtClean="0"/>
              <a:t>Rovný přístup k výrobcům, konečným uživatelům, zpracovatelům, obcím, kolektivním systémům</a:t>
            </a:r>
          </a:p>
          <a:p>
            <a:r>
              <a:rPr lang="cs-CZ" dirty="0" smtClean="0"/>
              <a:t>Efektivní kontrolní činnost</a:t>
            </a:r>
          </a:p>
          <a:p>
            <a:r>
              <a:rPr lang="cs-CZ" dirty="0" smtClean="0"/>
              <a:t>Zachování podmínek rovné hospodářské soutěže</a:t>
            </a:r>
          </a:p>
          <a:p>
            <a:pPr marL="0" indent="0">
              <a:buNone/>
            </a:pPr>
            <a:endParaRPr lang="cs-CZ" dirty="0" smtClean="0"/>
          </a:p>
          <a:p>
            <a:endParaRPr lang="cs-CZ" dirty="0" smtClean="0"/>
          </a:p>
          <a:p>
            <a:pPr marL="0" indent="0">
              <a:buNone/>
            </a:pPr>
            <a:r>
              <a:rPr lang="cs-CZ" dirty="0" smtClean="0"/>
              <a:t> </a:t>
            </a:r>
            <a:endParaRPr lang="cs-CZ" dirty="0"/>
          </a:p>
        </p:txBody>
      </p:sp>
      <p:pic>
        <p:nvPicPr>
          <p:cNvPr id="4" name="Picture 2" descr="C:\Users\czzmitkovah\Pictures\logo.gif"/>
          <p:cNvPicPr>
            <a:picLocks noChangeAspect="1" noChangeArrowheads="1"/>
          </p:cNvPicPr>
          <p:nvPr/>
        </p:nvPicPr>
        <p:blipFill>
          <a:blip r:embed="rId2" cstate="print"/>
          <a:srcRect/>
          <a:stretch>
            <a:fillRect/>
          </a:stretch>
        </p:blipFill>
        <p:spPr bwMode="auto">
          <a:xfrm>
            <a:off x="7740352" y="6021288"/>
            <a:ext cx="571500" cy="571500"/>
          </a:xfrm>
          <a:prstGeom prst="rect">
            <a:avLst/>
          </a:prstGeom>
          <a:noFill/>
        </p:spPr>
      </p:pic>
    </p:spTree>
    <p:extLst>
      <p:ext uri="{BB962C8B-B14F-4D97-AF65-F5344CB8AC3E}">
        <p14:creationId xmlns:p14="http://schemas.microsoft.com/office/powerpoint/2010/main" val="175242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smtClean="0">
                <a:solidFill>
                  <a:schemeClr val="tx2">
                    <a:lumMod val="60000"/>
                    <a:lumOff val="40000"/>
                  </a:schemeClr>
                </a:solidFill>
              </a:rPr>
              <a:t>Záměr zákona o odpadech</a:t>
            </a:r>
            <a:endParaRPr lang="cs-CZ" sz="3600" dirty="0">
              <a:solidFill>
                <a:schemeClr val="tx2">
                  <a:lumMod val="60000"/>
                  <a:lumOff val="40000"/>
                </a:schemeClr>
              </a:solidFill>
            </a:endParaRPr>
          </a:p>
        </p:txBody>
      </p:sp>
      <p:sp>
        <p:nvSpPr>
          <p:cNvPr id="3" name="Zástupný symbol pro obsah 2"/>
          <p:cNvSpPr>
            <a:spLocks noGrp="1"/>
          </p:cNvSpPr>
          <p:nvPr>
            <p:ph idx="1"/>
          </p:nvPr>
        </p:nvSpPr>
        <p:spPr/>
        <p:txBody>
          <a:bodyPr>
            <a:normAutofit/>
          </a:bodyPr>
          <a:lstStyle/>
          <a:p>
            <a:r>
              <a:rPr lang="cs-CZ" sz="2400" dirty="0" smtClean="0"/>
              <a:t>Cílem zákona – nové zpracování a zpřehlednění mnoha novel tohoto zákona</a:t>
            </a:r>
          </a:p>
          <a:p>
            <a:r>
              <a:rPr lang="cs-CZ" sz="2400" dirty="0"/>
              <a:t>rozdělení stávajícího zákona na dva </a:t>
            </a:r>
            <a:endParaRPr lang="cs-CZ" sz="2400" dirty="0" smtClean="0"/>
          </a:p>
          <a:p>
            <a:r>
              <a:rPr lang="cs-CZ" sz="2400" dirty="0" smtClean="0"/>
              <a:t>Soulad s předpisy EU</a:t>
            </a:r>
          </a:p>
          <a:p>
            <a:r>
              <a:rPr lang="cs-CZ" sz="2400" dirty="0" smtClean="0"/>
              <a:t>Komplexní úprava problematiky odpadového hospodářství</a:t>
            </a:r>
          </a:p>
          <a:p>
            <a:r>
              <a:rPr lang="cs-CZ" sz="2400" dirty="0" smtClean="0"/>
              <a:t>Zapracování nových principů (obchodování s odpady, sběr pomoci mobilních zařízení pouze jako součást stacionárních)</a:t>
            </a:r>
          </a:p>
          <a:p>
            <a:r>
              <a:rPr lang="cs-CZ" sz="2400" dirty="0" smtClean="0"/>
              <a:t> sjednocení poplatků včetně zvýšení za skládkování </a:t>
            </a:r>
          </a:p>
          <a:p>
            <a:r>
              <a:rPr lang="cs-CZ" sz="2400" dirty="0" smtClean="0"/>
              <a:t>zohlednění POH ČR, strategie nakládání s odpady SMO,</a:t>
            </a:r>
          </a:p>
          <a:p>
            <a:r>
              <a:rPr lang="cs-CZ" sz="2400" dirty="0" smtClean="0"/>
              <a:t> součástí nové prováděcí předpisy (Vyhlášky) </a:t>
            </a:r>
            <a:endParaRPr lang="cs-CZ" sz="2400" dirty="0"/>
          </a:p>
        </p:txBody>
      </p:sp>
      <p:pic>
        <p:nvPicPr>
          <p:cNvPr id="4" name="Picture 2" descr="C:\Users\czzmitkovah\Pictures\logo.gif"/>
          <p:cNvPicPr>
            <a:picLocks noChangeAspect="1" noChangeArrowheads="1"/>
          </p:cNvPicPr>
          <p:nvPr/>
        </p:nvPicPr>
        <p:blipFill>
          <a:blip r:embed="rId2" cstate="print"/>
          <a:srcRect/>
          <a:stretch>
            <a:fillRect/>
          </a:stretch>
        </p:blipFill>
        <p:spPr bwMode="auto">
          <a:xfrm>
            <a:off x="7740352" y="6021288"/>
            <a:ext cx="571500" cy="571500"/>
          </a:xfrm>
          <a:prstGeom prst="rect">
            <a:avLst/>
          </a:prstGeom>
          <a:noFill/>
        </p:spPr>
      </p:pic>
    </p:spTree>
    <p:extLst>
      <p:ext uri="{BB962C8B-B14F-4D97-AF65-F5344CB8AC3E}">
        <p14:creationId xmlns:p14="http://schemas.microsoft.com/office/powerpoint/2010/main" val="373833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smtClean="0">
                <a:solidFill>
                  <a:schemeClr val="tx2">
                    <a:lumMod val="60000"/>
                    <a:lumOff val="40000"/>
                  </a:schemeClr>
                </a:solidFill>
              </a:rPr>
              <a:t>Veřejná konzultace k oběhovému hospodářství</a:t>
            </a:r>
            <a:br>
              <a:rPr lang="cs-CZ" sz="3200" dirty="0" smtClean="0">
                <a:solidFill>
                  <a:schemeClr val="tx2">
                    <a:lumMod val="60000"/>
                    <a:lumOff val="40000"/>
                  </a:schemeClr>
                </a:solidFill>
              </a:rPr>
            </a:br>
            <a:r>
              <a:rPr lang="cs-CZ" sz="3200" dirty="0" smtClean="0">
                <a:solidFill>
                  <a:schemeClr val="tx2">
                    <a:lumMod val="60000"/>
                    <a:lumOff val="40000"/>
                  </a:schemeClr>
                </a:solidFill>
              </a:rPr>
              <a:t>pozice CICPEN</a:t>
            </a:r>
            <a:endParaRPr lang="cs-CZ" sz="3200" dirty="0">
              <a:solidFill>
                <a:schemeClr val="tx2">
                  <a:lumMod val="60000"/>
                  <a:lumOff val="40000"/>
                </a:schemeClr>
              </a:solidFill>
            </a:endParaRPr>
          </a:p>
        </p:txBody>
      </p:sp>
      <p:sp>
        <p:nvSpPr>
          <p:cNvPr id="3" name="Zástupný symbol pro obsah 2"/>
          <p:cNvSpPr>
            <a:spLocks noGrp="1"/>
          </p:cNvSpPr>
          <p:nvPr>
            <p:ph idx="1"/>
          </p:nvPr>
        </p:nvSpPr>
        <p:spPr/>
        <p:txBody>
          <a:bodyPr>
            <a:normAutofit fontScale="85000" lnSpcReduction="20000"/>
          </a:bodyPr>
          <a:lstStyle/>
          <a:p>
            <a:r>
              <a:rPr lang="cs-CZ" sz="2000" dirty="0" smtClean="0"/>
              <a:t>V návrhu zavádění závazných pravidel pro </a:t>
            </a:r>
            <a:r>
              <a:rPr lang="cs-CZ" sz="2000" dirty="0" err="1" smtClean="0"/>
              <a:t>ekodesing</a:t>
            </a:r>
            <a:r>
              <a:rPr lang="cs-CZ" sz="2000" dirty="0" smtClean="0"/>
              <a:t> vnímáme jako zásadní podporu průmyslu a jeho samoregulaci </a:t>
            </a:r>
          </a:p>
          <a:p>
            <a:r>
              <a:rPr lang="cs-CZ" sz="2000" dirty="0" smtClean="0"/>
              <a:t>Pro vlastnosti  produktu  považujeme za podstatnou recyklovatelnost a racionální hospodaření ze zdroji včetně minimalizace dopadů na životní prostředí v rámci životního cyklu výrobku</a:t>
            </a:r>
          </a:p>
          <a:p>
            <a:r>
              <a:rPr lang="cs-CZ" sz="2000" dirty="0" smtClean="0"/>
              <a:t>Další navrhované  požadavky na vlastností  produktů  vnímáme především jako  technologickou  a finanční zátěž  pro  výrobce a spotřebitele</a:t>
            </a:r>
          </a:p>
          <a:p>
            <a:r>
              <a:rPr lang="cs-CZ" sz="2000" dirty="0" smtClean="0"/>
              <a:t>Za rozhodující považujeme možný dopad na výrobní náklady, dostupnost výrobku, výrobní procesy, funkčnost výrobku, opravitelnost, inovace, dovoz a vývoz </a:t>
            </a:r>
          </a:p>
          <a:p>
            <a:r>
              <a:rPr lang="cs-CZ" sz="2000" dirty="0" smtClean="0"/>
              <a:t>V rámci  podpory oběhového hospodářství považujeme za významnou spolupráci soukromého a veřejného sektoru, a podporu digitálních řešení</a:t>
            </a:r>
          </a:p>
          <a:p>
            <a:r>
              <a:rPr lang="cs-CZ" sz="2000" dirty="0" smtClean="0"/>
              <a:t>Efektivnost navrhovaných opatření ve prospěch udržitelné výroby a surovin vidíme především v podpoře dobrovolných systémů shody</a:t>
            </a:r>
          </a:p>
          <a:p>
            <a:r>
              <a:rPr lang="cs-CZ" sz="2000" dirty="0" smtClean="0"/>
              <a:t>Opatření, které ovlivní významně spotřebu lze považovat dobu životnosti výrobku a dostupnost náhradních dílů, včetně organizování kampaně na podporu oběhového hospodářství a podpory prevence vzniku odpadu</a:t>
            </a:r>
          </a:p>
          <a:p>
            <a:r>
              <a:rPr lang="cs-CZ" sz="2000" dirty="0" smtClean="0"/>
              <a:t>Řešení pomocí dotačních investic může být zajímavé nikoliv  zásadní a důležité</a:t>
            </a:r>
          </a:p>
          <a:p>
            <a:r>
              <a:rPr lang="cs-CZ" sz="2000" dirty="0" smtClean="0"/>
              <a:t>Upozorňujeme na naše předchozí konkrétní připomínky k tzv. balíčku návrhů směrnic v červnu roku 2014 </a:t>
            </a:r>
          </a:p>
          <a:p>
            <a:endParaRPr lang="cs-CZ" sz="2000" dirty="0" smtClean="0"/>
          </a:p>
          <a:p>
            <a:endParaRPr lang="cs-CZ" sz="2400" dirty="0" smtClean="0"/>
          </a:p>
          <a:p>
            <a:endParaRPr lang="cs-CZ" sz="2400" dirty="0" smtClean="0"/>
          </a:p>
          <a:p>
            <a:endParaRPr lang="cs-CZ" dirty="0"/>
          </a:p>
        </p:txBody>
      </p:sp>
      <p:pic>
        <p:nvPicPr>
          <p:cNvPr id="4" name="Picture 2" descr="C:\Users\czzmitkovah\Pictures\logo.gif"/>
          <p:cNvPicPr>
            <a:picLocks noChangeAspect="1" noChangeArrowheads="1"/>
          </p:cNvPicPr>
          <p:nvPr/>
        </p:nvPicPr>
        <p:blipFill>
          <a:blip r:embed="rId2" cstate="print"/>
          <a:srcRect/>
          <a:stretch>
            <a:fillRect/>
          </a:stretch>
        </p:blipFill>
        <p:spPr bwMode="auto">
          <a:xfrm>
            <a:off x="7740352" y="6021288"/>
            <a:ext cx="571500" cy="571500"/>
          </a:xfrm>
          <a:prstGeom prst="rect">
            <a:avLst/>
          </a:prstGeom>
          <a:noFill/>
        </p:spPr>
      </p:pic>
    </p:spTree>
    <p:extLst>
      <p:ext uri="{BB962C8B-B14F-4D97-AF65-F5344CB8AC3E}">
        <p14:creationId xmlns:p14="http://schemas.microsoft.com/office/powerpoint/2010/main" val="44857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smtClean="0">
                <a:solidFill>
                  <a:schemeClr val="tx2">
                    <a:lumMod val="60000"/>
                    <a:lumOff val="40000"/>
                  </a:schemeClr>
                </a:solidFill>
              </a:rPr>
              <a:t>Účast CICPEN na přípravě pozic ČR k oběhovému hospodářství</a:t>
            </a:r>
            <a:endParaRPr lang="cs-CZ" sz="3200" dirty="0">
              <a:solidFill>
                <a:schemeClr val="tx2">
                  <a:lumMod val="60000"/>
                  <a:lumOff val="40000"/>
                </a:schemeClr>
              </a:solidFill>
            </a:endParaRPr>
          </a:p>
        </p:txBody>
      </p:sp>
      <p:sp>
        <p:nvSpPr>
          <p:cNvPr id="3" name="Zástupný symbol pro obsah 2"/>
          <p:cNvSpPr>
            <a:spLocks noGrp="1"/>
          </p:cNvSpPr>
          <p:nvPr>
            <p:ph idx="1"/>
          </p:nvPr>
        </p:nvSpPr>
        <p:spPr/>
        <p:txBody>
          <a:bodyPr>
            <a:normAutofit/>
          </a:bodyPr>
          <a:lstStyle/>
          <a:p>
            <a:r>
              <a:rPr lang="cs-CZ" sz="2400" dirty="0" smtClean="0"/>
              <a:t>Požadavek na zjednodušení předpisů </a:t>
            </a:r>
          </a:p>
          <a:p>
            <a:r>
              <a:rPr lang="cs-CZ" sz="2400" dirty="0"/>
              <a:t>Požadavek na rovný </a:t>
            </a:r>
            <a:r>
              <a:rPr lang="cs-CZ" sz="2400" dirty="0" smtClean="0"/>
              <a:t>a jednotný přístup, nedoporučení zavádění diferenciovaného přístupu k členským státům</a:t>
            </a:r>
          </a:p>
          <a:p>
            <a:r>
              <a:rPr lang="cs-CZ" sz="2400" dirty="0" smtClean="0"/>
              <a:t>Nediskriminovat volný trh a pohyb zboží </a:t>
            </a:r>
          </a:p>
          <a:p>
            <a:r>
              <a:rPr lang="cs-CZ" sz="2400" dirty="0" smtClean="0"/>
              <a:t>Rozšířená zodpovědnost výrobců – ponechat na soukromém sektoru</a:t>
            </a:r>
          </a:p>
          <a:p>
            <a:r>
              <a:rPr lang="cs-CZ" sz="2400" dirty="0" smtClean="0"/>
              <a:t>Nutnost sjednocení výkladu definic a pojmů </a:t>
            </a:r>
          </a:p>
          <a:p>
            <a:r>
              <a:rPr lang="cs-CZ" sz="2400" dirty="0" smtClean="0"/>
              <a:t>Harmonizace výpočtů a statistik </a:t>
            </a:r>
          </a:p>
          <a:p>
            <a:r>
              <a:rPr lang="cs-CZ" sz="2400" dirty="0" smtClean="0"/>
              <a:t>zachování místa měření na výstupu třídících zařízení </a:t>
            </a:r>
          </a:p>
          <a:p>
            <a:r>
              <a:rPr lang="cs-CZ" sz="2400" dirty="0" smtClean="0"/>
              <a:t>Zajištění minimální kvality sběrné sítě </a:t>
            </a:r>
          </a:p>
          <a:p>
            <a:endParaRPr lang="cs-CZ" sz="2400" dirty="0" smtClean="0"/>
          </a:p>
          <a:p>
            <a:endParaRPr lang="cs-CZ" sz="2400" dirty="0"/>
          </a:p>
        </p:txBody>
      </p:sp>
      <p:pic>
        <p:nvPicPr>
          <p:cNvPr id="4" name="Picture 2" descr="C:\Users\czzmitkovah\Pictures\logo.gif"/>
          <p:cNvPicPr>
            <a:picLocks noChangeAspect="1" noChangeArrowheads="1"/>
          </p:cNvPicPr>
          <p:nvPr/>
        </p:nvPicPr>
        <p:blipFill>
          <a:blip r:embed="rId2" cstate="print"/>
          <a:srcRect/>
          <a:stretch>
            <a:fillRect/>
          </a:stretch>
        </p:blipFill>
        <p:spPr bwMode="auto">
          <a:xfrm>
            <a:off x="7740352" y="6021288"/>
            <a:ext cx="571500" cy="571500"/>
          </a:xfrm>
          <a:prstGeom prst="rect">
            <a:avLst/>
          </a:prstGeom>
          <a:noFill/>
        </p:spPr>
      </p:pic>
    </p:spTree>
    <p:extLst>
      <p:ext uri="{BB962C8B-B14F-4D97-AF65-F5344CB8AC3E}">
        <p14:creationId xmlns:p14="http://schemas.microsoft.com/office/powerpoint/2010/main" val="3746677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smtClean="0">
                <a:solidFill>
                  <a:schemeClr val="tx2">
                    <a:lumMod val="60000"/>
                    <a:lumOff val="40000"/>
                  </a:schemeClr>
                </a:solidFill>
              </a:rPr>
              <a:t>Národní konvent – debata k oběhovému balíčku</a:t>
            </a:r>
            <a:endParaRPr lang="cs-CZ" sz="3200" dirty="0">
              <a:solidFill>
                <a:schemeClr val="tx2">
                  <a:lumMod val="60000"/>
                  <a:lumOff val="40000"/>
                </a:schemeClr>
              </a:solidFill>
            </a:endParaRPr>
          </a:p>
        </p:txBody>
      </p:sp>
      <p:sp>
        <p:nvSpPr>
          <p:cNvPr id="3" name="Zástupný symbol pro obsah 2"/>
          <p:cNvSpPr>
            <a:spLocks noGrp="1"/>
          </p:cNvSpPr>
          <p:nvPr>
            <p:ph idx="1"/>
          </p:nvPr>
        </p:nvSpPr>
        <p:spPr/>
        <p:txBody>
          <a:bodyPr>
            <a:normAutofit/>
          </a:bodyPr>
          <a:lstStyle/>
          <a:p>
            <a:pPr marL="0" indent="0">
              <a:buNone/>
            </a:pPr>
            <a:endParaRPr lang="cs-CZ" sz="1800" dirty="0" smtClean="0"/>
          </a:p>
          <a:p>
            <a:r>
              <a:rPr lang="cs-CZ" sz="1800" dirty="0" smtClean="0"/>
              <a:t>Oběhové hospodářství – životní cyklus výrobku – odpadové hospodářství – zdroj surovin – druhotná surovina</a:t>
            </a:r>
          </a:p>
          <a:p>
            <a:r>
              <a:rPr lang="cs-CZ" sz="1800" dirty="0" smtClean="0"/>
              <a:t>Finanční podpora veřejných prostředků – pro  inovace, vědu, výzkum a vzdělání</a:t>
            </a:r>
          </a:p>
          <a:p>
            <a:r>
              <a:rPr lang="cs-CZ" sz="1800" dirty="0" smtClean="0"/>
              <a:t>Odpadové hospodářství – předcházení vzniku odpadu, zvýšení poplatku za skládkování a podpoření technologií k materiálovému využití včetně energetického</a:t>
            </a:r>
          </a:p>
          <a:p>
            <a:r>
              <a:rPr lang="cs-CZ" sz="1800" dirty="0" smtClean="0"/>
              <a:t>V rámci EU prosazování harmonizace a standardizace definic, procesů, výpočtů, statistiky a monitoringu, odstranění duplicit</a:t>
            </a:r>
          </a:p>
          <a:p>
            <a:r>
              <a:rPr lang="cs-CZ" sz="1800" dirty="0" smtClean="0"/>
              <a:t>Důraz na neomezování volného obchodu, stanovení jednotných podmínek pro všechny státy EU bez možnosti národních úprav</a:t>
            </a:r>
          </a:p>
          <a:p>
            <a:r>
              <a:rPr lang="cs-CZ" sz="1800" dirty="0" smtClean="0"/>
              <a:t>V ČR změny daňového systému ve prospěch zavádění oběhového hospodářství </a:t>
            </a:r>
          </a:p>
          <a:p>
            <a:r>
              <a:rPr lang="cs-CZ" sz="1800" dirty="0" smtClean="0"/>
              <a:t>Podpora budování infrastruktury pro využití odpadů a druhotných surovin</a:t>
            </a:r>
          </a:p>
          <a:p>
            <a:endParaRPr lang="cs-CZ" sz="1800" dirty="0" smtClean="0"/>
          </a:p>
          <a:p>
            <a:endParaRPr lang="cs-CZ" sz="2000" dirty="0" smtClean="0"/>
          </a:p>
          <a:p>
            <a:endParaRPr lang="cs-CZ" dirty="0" smtClean="0"/>
          </a:p>
          <a:p>
            <a:endParaRPr lang="cs-CZ" dirty="0" smtClean="0"/>
          </a:p>
        </p:txBody>
      </p:sp>
      <p:pic>
        <p:nvPicPr>
          <p:cNvPr id="4" name="Picture 2" descr="C:\Users\czzmitkovah\Pictures\logo.gif"/>
          <p:cNvPicPr>
            <a:picLocks noChangeAspect="1" noChangeArrowheads="1"/>
          </p:cNvPicPr>
          <p:nvPr/>
        </p:nvPicPr>
        <p:blipFill>
          <a:blip r:embed="rId2" cstate="print"/>
          <a:srcRect/>
          <a:stretch>
            <a:fillRect/>
          </a:stretch>
        </p:blipFill>
        <p:spPr bwMode="auto">
          <a:xfrm>
            <a:off x="7740352" y="6021288"/>
            <a:ext cx="571500" cy="571500"/>
          </a:xfrm>
          <a:prstGeom prst="rect">
            <a:avLst/>
          </a:prstGeom>
          <a:noFill/>
        </p:spPr>
      </p:pic>
    </p:spTree>
    <p:extLst>
      <p:ext uri="{BB962C8B-B14F-4D97-AF65-F5344CB8AC3E}">
        <p14:creationId xmlns:p14="http://schemas.microsoft.com/office/powerpoint/2010/main" val="99389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40000" decel="4000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40000" decel="4000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accel="40000" decel="4000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accel="40000" decel="4000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2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accel="40000" decel="4000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2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2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accel="40000" decel="4000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2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8" dur="2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accel="40000" decel="4000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20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4" dur="2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smtClean="0"/>
              <a:t>Národní Konvent – Úřadu vlády</a:t>
            </a:r>
            <a:endParaRPr lang="cs-CZ" dirty="0"/>
          </a:p>
        </p:txBody>
      </p:sp>
      <p:sp>
        <p:nvSpPr>
          <p:cNvPr id="4" name="Zástupný symbol pro text 3"/>
          <p:cNvSpPr>
            <a:spLocks noGrp="1"/>
          </p:cNvSpPr>
          <p:nvPr>
            <p:ph type="body" sz="half" idx="2"/>
          </p:nvPr>
        </p:nvSpPr>
        <p:spPr/>
        <p:txBody>
          <a:bodyPr>
            <a:normAutofit/>
          </a:bodyPr>
          <a:lstStyle/>
          <a:p>
            <a:r>
              <a:rPr lang="cs-CZ" dirty="0" smtClean="0"/>
              <a:t> </a:t>
            </a:r>
            <a:r>
              <a:rPr lang="cs-CZ" dirty="0"/>
              <a:t>25. září 2015 se v Lichtenštejnském paláci uskutečnila debata k tématu oběhového hospodářství.</a:t>
            </a:r>
          </a:p>
        </p:txBody>
      </p:sp>
      <p:pic>
        <p:nvPicPr>
          <p:cNvPr id="1027" name="Picture 3"/>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3936" r="3936"/>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czzmitkovah\Pictures\logo.gif"/>
          <p:cNvPicPr>
            <a:picLocks noChangeAspect="1" noChangeArrowheads="1"/>
          </p:cNvPicPr>
          <p:nvPr/>
        </p:nvPicPr>
        <p:blipFill>
          <a:blip r:embed="rId3" cstate="print"/>
          <a:srcRect/>
          <a:stretch>
            <a:fillRect/>
          </a:stretch>
        </p:blipFill>
        <p:spPr bwMode="auto">
          <a:xfrm>
            <a:off x="7740352" y="6021288"/>
            <a:ext cx="571500" cy="571500"/>
          </a:xfrm>
          <a:prstGeom prst="rect">
            <a:avLst/>
          </a:prstGeom>
          <a:noFill/>
        </p:spPr>
      </p:pic>
    </p:spTree>
    <p:extLst>
      <p:ext uri="{BB962C8B-B14F-4D97-AF65-F5344CB8AC3E}">
        <p14:creationId xmlns:p14="http://schemas.microsoft.com/office/powerpoint/2010/main" val="316519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1000" fill="hold"/>
                                        <p:tgtEl>
                                          <p:spTgt spid="1027"/>
                                        </p:tgtEl>
                                        <p:attrNameLst>
                                          <p:attrName>ppt_w</p:attrName>
                                        </p:attrNameLst>
                                      </p:cBhvr>
                                      <p:tavLst>
                                        <p:tav tm="0">
                                          <p:val>
                                            <p:fltVal val="0"/>
                                          </p:val>
                                        </p:tav>
                                        <p:tav tm="100000">
                                          <p:val>
                                            <p:strVal val="#ppt_w"/>
                                          </p:val>
                                        </p:tav>
                                      </p:tavLst>
                                    </p:anim>
                                    <p:anim calcmode="lin" valueType="num">
                                      <p:cBhvr>
                                        <p:cTn id="8" dur="1000" fill="hold"/>
                                        <p:tgtEl>
                                          <p:spTgt spid="1027"/>
                                        </p:tgtEl>
                                        <p:attrNameLst>
                                          <p:attrName>ppt_h</p:attrName>
                                        </p:attrNameLst>
                                      </p:cBhvr>
                                      <p:tavLst>
                                        <p:tav tm="0">
                                          <p:val>
                                            <p:fltVal val="0"/>
                                          </p:val>
                                        </p:tav>
                                        <p:tav tm="100000">
                                          <p:val>
                                            <p:strVal val="#ppt_h"/>
                                          </p:val>
                                        </p:tav>
                                      </p:tavLst>
                                    </p:anim>
                                    <p:anim calcmode="lin" valueType="num">
                                      <p:cBhvr>
                                        <p:cTn id="9" dur="1000" fill="hold"/>
                                        <p:tgtEl>
                                          <p:spTgt spid="1027"/>
                                        </p:tgtEl>
                                        <p:attrNameLst>
                                          <p:attrName>style.rotation</p:attrName>
                                        </p:attrNameLst>
                                      </p:cBhvr>
                                      <p:tavLst>
                                        <p:tav tm="0">
                                          <p:val>
                                            <p:fltVal val="90"/>
                                          </p:val>
                                        </p:tav>
                                        <p:tav tm="100000">
                                          <p:val>
                                            <p:fltVal val="0"/>
                                          </p:val>
                                        </p:tav>
                                      </p:tavLst>
                                    </p:anim>
                                    <p:animEffect transition="in" filter="fade">
                                      <p:cBhvr>
                                        <p:cTn id="10"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smtClean="0">
                <a:solidFill>
                  <a:schemeClr val="tx2">
                    <a:lumMod val="60000"/>
                    <a:lumOff val="40000"/>
                  </a:schemeClr>
                </a:solidFill>
              </a:rPr>
              <a:t>Připomínkování podzákonných norem</a:t>
            </a:r>
            <a:endParaRPr lang="cs-CZ" sz="3600" dirty="0">
              <a:solidFill>
                <a:schemeClr val="tx2">
                  <a:lumMod val="60000"/>
                  <a:lumOff val="40000"/>
                </a:schemeClr>
              </a:solidFill>
            </a:endParaRPr>
          </a:p>
        </p:txBody>
      </p:sp>
      <p:sp>
        <p:nvSpPr>
          <p:cNvPr id="3" name="Zástupný symbol pro obsah 2"/>
          <p:cNvSpPr>
            <a:spLocks noGrp="1"/>
          </p:cNvSpPr>
          <p:nvPr>
            <p:ph idx="1"/>
          </p:nvPr>
        </p:nvSpPr>
        <p:spPr/>
        <p:txBody>
          <a:bodyPr/>
          <a:lstStyle/>
          <a:p>
            <a:r>
              <a:rPr lang="cs-CZ" sz="2000" dirty="0" smtClean="0"/>
              <a:t>Novela vyhlášky č. 294 o podmínkách </a:t>
            </a:r>
            <a:r>
              <a:rPr lang="cs-CZ" sz="2000" dirty="0"/>
              <a:t>u</a:t>
            </a:r>
            <a:r>
              <a:rPr lang="cs-CZ" sz="2000" dirty="0" smtClean="0"/>
              <a:t>kládání odpadů na skládky – těleso skládky, transpozice směrnic EU – sedimenty z řek a rybníků, zrušení výjimek pro stavební sutě a pneumatiky</a:t>
            </a:r>
            <a:endParaRPr lang="cs-CZ" sz="2000" dirty="0"/>
          </a:p>
          <a:p>
            <a:r>
              <a:rPr lang="cs-CZ" sz="2000" dirty="0" smtClean="0"/>
              <a:t>Nová vyhláška katalogu odpadů – postup zařazování – autovraky a jejich přeřazení z NO do OO</a:t>
            </a:r>
          </a:p>
          <a:p>
            <a:r>
              <a:rPr lang="cs-CZ" sz="2000" dirty="0" smtClean="0"/>
              <a:t>Novela vyhlášky o podrobnostech nakládání s odpady k novela zákona č. 223/2015 Sb. </a:t>
            </a:r>
          </a:p>
          <a:p>
            <a:r>
              <a:rPr lang="cs-CZ" sz="2000" dirty="0" smtClean="0"/>
              <a:t>Návrh nové vyhlášky o hodnocení NO vlastností odpadů </a:t>
            </a:r>
          </a:p>
          <a:p>
            <a:r>
              <a:rPr lang="cs-CZ" sz="2000" dirty="0" smtClean="0"/>
              <a:t>Návrh nové vyhlášky o podrobnostech provádění zpětného odběru pneumatik </a:t>
            </a:r>
          </a:p>
          <a:p>
            <a:r>
              <a:rPr lang="cs-CZ" sz="2000" dirty="0" smtClean="0"/>
              <a:t>Řada dalších z oblasti ovzduší a vod </a:t>
            </a:r>
          </a:p>
          <a:p>
            <a:endParaRPr lang="cs-CZ" dirty="0" smtClean="0"/>
          </a:p>
          <a:p>
            <a:endParaRPr lang="cs-CZ" dirty="0"/>
          </a:p>
        </p:txBody>
      </p:sp>
      <p:pic>
        <p:nvPicPr>
          <p:cNvPr id="4" name="Picture 2" descr="C:\Users\czzmitkovah\Pictures\logo.gif"/>
          <p:cNvPicPr>
            <a:picLocks noChangeAspect="1" noChangeArrowheads="1"/>
          </p:cNvPicPr>
          <p:nvPr/>
        </p:nvPicPr>
        <p:blipFill>
          <a:blip r:embed="rId2" cstate="print"/>
          <a:srcRect/>
          <a:stretch>
            <a:fillRect/>
          </a:stretch>
        </p:blipFill>
        <p:spPr bwMode="auto">
          <a:xfrm>
            <a:off x="7740352" y="6021288"/>
            <a:ext cx="571500" cy="571500"/>
          </a:xfrm>
          <a:prstGeom prst="rect">
            <a:avLst/>
          </a:prstGeom>
          <a:noFill/>
        </p:spPr>
      </p:pic>
    </p:spTree>
    <p:extLst>
      <p:ext uri="{BB962C8B-B14F-4D97-AF65-F5344CB8AC3E}">
        <p14:creationId xmlns:p14="http://schemas.microsoft.com/office/powerpoint/2010/main" val="337162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40000" decel="4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40000" decel="4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3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3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accel="40000" decel="4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3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3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accel="40000" decel="4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3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3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accel="40000" decel="4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3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3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accel="40000" decel="4000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3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3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smtClean="0">
                <a:solidFill>
                  <a:schemeClr val="tx2">
                    <a:lumMod val="60000"/>
                    <a:lumOff val="40000"/>
                  </a:schemeClr>
                </a:solidFill>
              </a:rPr>
              <a:t>Další aktivity CICPEN</a:t>
            </a:r>
            <a:endParaRPr lang="cs-CZ" sz="3600" dirty="0">
              <a:solidFill>
                <a:schemeClr val="tx2">
                  <a:lumMod val="60000"/>
                  <a:lumOff val="40000"/>
                </a:schemeClr>
              </a:solidFill>
            </a:endParaRPr>
          </a:p>
        </p:txBody>
      </p:sp>
      <p:sp>
        <p:nvSpPr>
          <p:cNvPr id="3" name="Zástupný symbol pro obsah 2"/>
          <p:cNvSpPr>
            <a:spLocks noGrp="1"/>
          </p:cNvSpPr>
          <p:nvPr>
            <p:ph idx="1"/>
          </p:nvPr>
        </p:nvSpPr>
        <p:spPr/>
        <p:txBody>
          <a:bodyPr/>
          <a:lstStyle/>
          <a:p>
            <a:r>
              <a:rPr lang="cs-CZ" sz="2400" dirty="0" smtClean="0"/>
              <a:t>Práce v komisi TNK 78 Obaly</a:t>
            </a:r>
          </a:p>
          <a:p>
            <a:r>
              <a:rPr lang="cs-CZ" sz="2400" dirty="0" smtClean="0"/>
              <a:t>Komunikace a výměna informací s PK, </a:t>
            </a:r>
            <a:r>
              <a:rPr lang="cs-CZ" sz="2400" dirty="0" err="1" smtClean="0"/>
              <a:t>Syba</a:t>
            </a:r>
            <a:r>
              <a:rPr lang="cs-CZ" sz="2400" dirty="0" smtClean="0"/>
              <a:t>, HK, SMO  na téma příprav národní legislativy a záměrů EK k oběhového hospodářství </a:t>
            </a:r>
          </a:p>
          <a:p>
            <a:r>
              <a:rPr lang="cs-CZ" sz="2400" dirty="0" smtClean="0"/>
              <a:t>Komunikace s europoslanci – pozice EP k záměrům EK k oběhovému hospodářství</a:t>
            </a:r>
          </a:p>
          <a:p>
            <a:r>
              <a:rPr lang="cs-CZ" sz="2400" dirty="0" smtClean="0"/>
              <a:t>Komunikace s Parlamentem a Senátem ČR </a:t>
            </a:r>
          </a:p>
          <a:p>
            <a:endParaRPr lang="cs-CZ" dirty="0"/>
          </a:p>
        </p:txBody>
      </p:sp>
      <p:pic>
        <p:nvPicPr>
          <p:cNvPr id="4" name="Picture 2" descr="C:\Users\czzmitkovah\Pictures\logo.gif"/>
          <p:cNvPicPr>
            <a:picLocks noChangeAspect="1" noChangeArrowheads="1"/>
          </p:cNvPicPr>
          <p:nvPr/>
        </p:nvPicPr>
        <p:blipFill>
          <a:blip r:embed="rId2" cstate="print"/>
          <a:srcRect/>
          <a:stretch>
            <a:fillRect/>
          </a:stretch>
        </p:blipFill>
        <p:spPr bwMode="auto">
          <a:xfrm>
            <a:off x="7740352" y="6021288"/>
            <a:ext cx="571500" cy="571500"/>
          </a:xfrm>
          <a:prstGeom prst="rect">
            <a:avLst/>
          </a:prstGeom>
          <a:noFill/>
        </p:spPr>
      </p:pic>
    </p:spTree>
    <p:extLst>
      <p:ext uri="{BB962C8B-B14F-4D97-AF65-F5344CB8AC3E}">
        <p14:creationId xmlns:p14="http://schemas.microsoft.com/office/powerpoint/2010/main" val="79692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492896"/>
            <a:ext cx="8229600" cy="1944216"/>
          </a:xfrm>
        </p:spPr>
        <p:txBody>
          <a:bodyPr>
            <a:normAutofit/>
          </a:bodyPr>
          <a:lstStyle/>
          <a:p>
            <a:r>
              <a:rPr lang="cs-CZ" dirty="0" smtClean="0">
                <a:solidFill>
                  <a:schemeClr val="tx2">
                    <a:lumMod val="60000"/>
                    <a:lumOff val="40000"/>
                  </a:schemeClr>
                </a:solidFill>
              </a:rPr>
              <a:t>Schválení změn stanov podle nového Občanského zákoníku</a:t>
            </a:r>
            <a:endParaRPr lang="cs-CZ" dirty="0">
              <a:solidFill>
                <a:schemeClr val="tx2">
                  <a:lumMod val="60000"/>
                  <a:lumOff val="40000"/>
                </a:schemeClr>
              </a:solidFill>
            </a:endParaRPr>
          </a:p>
        </p:txBody>
      </p:sp>
      <p:sp>
        <p:nvSpPr>
          <p:cNvPr id="3" name="Zástupný symbol pro číslo snímku 2"/>
          <p:cNvSpPr>
            <a:spLocks noGrp="1"/>
          </p:cNvSpPr>
          <p:nvPr>
            <p:ph type="sldNum" sz="quarter" idx="12"/>
          </p:nvPr>
        </p:nvSpPr>
        <p:spPr/>
        <p:txBody>
          <a:bodyPr/>
          <a:lstStyle/>
          <a:p>
            <a:fld id="{3F217CD6-7C16-49EB-BD84-4E04F2158596}" type="slidenum">
              <a:rPr lang="cs-CZ" smtClean="0"/>
              <a:pPr/>
              <a:t>58</a:t>
            </a:fld>
            <a:endParaRPr lang="cs-CZ"/>
          </a:p>
        </p:txBody>
      </p:sp>
      <p:pic>
        <p:nvPicPr>
          <p:cNvPr id="4" name="Picture 2" descr="C:\Users\czzmitkovah\Pictures\logo.gif"/>
          <p:cNvPicPr>
            <a:picLocks noChangeAspect="1" noChangeArrowheads="1"/>
          </p:cNvPicPr>
          <p:nvPr/>
        </p:nvPicPr>
        <p:blipFill>
          <a:blip r:embed="rId2" cstate="print"/>
          <a:srcRect/>
          <a:stretch>
            <a:fillRect/>
          </a:stretch>
        </p:blipFill>
        <p:spPr bwMode="auto">
          <a:xfrm>
            <a:off x="7740352" y="5949280"/>
            <a:ext cx="571500" cy="571500"/>
          </a:xfrm>
          <a:prstGeom prst="rect">
            <a:avLst/>
          </a:prstGeom>
          <a:noFill/>
        </p:spPr>
      </p:pic>
    </p:spTree>
    <p:extLst>
      <p:ext uri="{BB962C8B-B14F-4D97-AF65-F5344CB8AC3E}">
        <p14:creationId xmlns:p14="http://schemas.microsoft.com/office/powerpoint/2010/main" val="36595785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solidFill>
                  <a:schemeClr val="tx2">
                    <a:lumMod val="60000"/>
                    <a:lumOff val="40000"/>
                  </a:schemeClr>
                </a:solidFill>
              </a:rPr>
              <a:t>První list změn</a:t>
            </a:r>
            <a:endParaRPr lang="cs-CZ" dirty="0">
              <a:solidFill>
                <a:schemeClr val="tx2">
                  <a:lumMod val="60000"/>
                  <a:lumOff val="40000"/>
                </a:schemeClr>
              </a:solidFill>
            </a:endParaRPr>
          </a:p>
        </p:txBody>
      </p:sp>
      <p:sp>
        <p:nvSpPr>
          <p:cNvPr id="3" name="Zástupný symbol pro obsah 2"/>
          <p:cNvSpPr>
            <a:spLocks noGrp="1"/>
          </p:cNvSpPr>
          <p:nvPr>
            <p:ph idx="1"/>
          </p:nvPr>
        </p:nvSpPr>
        <p:spPr/>
        <p:txBody>
          <a:bodyPr>
            <a:normAutofit fontScale="92500"/>
          </a:bodyPr>
          <a:lstStyle/>
          <a:p>
            <a:r>
              <a:rPr lang="cs-CZ" i="1" dirty="0"/>
              <a:t>„Článek </a:t>
            </a:r>
            <a:r>
              <a:rPr lang="cs-CZ" b="1" i="1" dirty="0"/>
              <a:t>V. odst. 1 věta první</a:t>
            </a:r>
            <a:r>
              <a:rPr lang="cs-CZ" i="1" dirty="0"/>
              <a:t> stanov se mění tak, že jeho stávající znění se nahrazuje tímto zněním:</a:t>
            </a:r>
            <a:endParaRPr lang="cs-CZ" dirty="0"/>
          </a:p>
          <a:p>
            <a:pPr marL="0" indent="0">
              <a:buNone/>
            </a:pPr>
            <a:r>
              <a:rPr lang="cs-CZ" i="1" dirty="0"/>
              <a:t>Předsednictvo sdružení je výkonným </a:t>
            </a:r>
            <a:r>
              <a:rPr lang="cs-CZ" b="1" i="1" dirty="0"/>
              <a:t>a statutárním</a:t>
            </a:r>
            <a:r>
              <a:rPr lang="cs-CZ" i="1" dirty="0"/>
              <a:t> orgánem sdružení, který zejména zajišťuje přípravu návrhů předkládaných členské schůzi, zřizuje odborné a pracovní orgány sdružení, kontroluje finanční hospodaření sdružení a navrhuje poradnímu sboru výši ročního příspěvku. </a:t>
            </a:r>
            <a:endParaRPr lang="cs-CZ" dirty="0"/>
          </a:p>
          <a:p>
            <a:endParaRPr lang="cs-CZ" dirty="0"/>
          </a:p>
        </p:txBody>
      </p:sp>
      <p:sp>
        <p:nvSpPr>
          <p:cNvPr id="4" name="Zástupný symbol pro číslo snímku 3"/>
          <p:cNvSpPr>
            <a:spLocks noGrp="1"/>
          </p:cNvSpPr>
          <p:nvPr>
            <p:ph type="sldNum" sz="quarter" idx="12"/>
          </p:nvPr>
        </p:nvSpPr>
        <p:spPr>
          <a:xfrm>
            <a:off x="6948264" y="6381328"/>
            <a:ext cx="1619200" cy="340147"/>
          </a:xfrm>
        </p:spPr>
        <p:txBody>
          <a:bodyPr/>
          <a:lstStyle/>
          <a:p>
            <a:fld id="{3F217CD6-7C16-49EB-BD84-4E04F2158596}" type="slidenum">
              <a:rPr lang="cs-CZ" smtClean="0"/>
              <a:pPr/>
              <a:t>59</a:t>
            </a:fld>
            <a:endParaRPr lang="cs-CZ"/>
          </a:p>
        </p:txBody>
      </p:sp>
      <p:pic>
        <p:nvPicPr>
          <p:cNvPr id="5" name="Picture 2" descr="C:\Users\czzmitkovah\Pictures\logo.gif"/>
          <p:cNvPicPr>
            <a:picLocks noChangeAspect="1" noChangeArrowheads="1"/>
          </p:cNvPicPr>
          <p:nvPr/>
        </p:nvPicPr>
        <p:blipFill>
          <a:blip r:embed="rId2" cstate="print"/>
          <a:srcRect/>
          <a:stretch>
            <a:fillRect/>
          </a:stretch>
        </p:blipFill>
        <p:spPr bwMode="auto">
          <a:xfrm>
            <a:off x="7740352" y="5949280"/>
            <a:ext cx="571500" cy="571500"/>
          </a:xfrm>
          <a:prstGeom prst="rect">
            <a:avLst/>
          </a:prstGeom>
          <a:noFill/>
        </p:spPr>
      </p:pic>
    </p:spTree>
    <p:extLst>
      <p:ext uri="{BB962C8B-B14F-4D97-AF65-F5344CB8AC3E}">
        <p14:creationId xmlns:p14="http://schemas.microsoft.com/office/powerpoint/2010/main" val="410211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521271" y="238870"/>
            <a:ext cx="8203034" cy="860599"/>
          </a:xfrm>
        </p:spPr>
        <p:txBody>
          <a:bodyPr lIns="91430" tIns="45716" rIns="91430" bIns="45716" anchor="ctr"/>
          <a:lstStyle/>
          <a:p>
            <a:pPr eaLnBrk="1" hangingPunct="1"/>
            <a:r>
              <a:rPr lang="cs-CZ" altLang="cs-CZ" sz="3400" b="1" u="sng">
                <a:solidFill>
                  <a:srgbClr val="008000"/>
                </a:solidFill>
                <a:latin typeface="Arial" pitchFamily="34" charset="0"/>
              </a:rPr>
              <a:t>Legislativa odpadů 2015 </a:t>
            </a:r>
            <a:endParaRPr lang="en-US" altLang="cs-CZ" sz="3400" b="1" u="sng">
              <a:solidFill>
                <a:srgbClr val="008000"/>
              </a:solidFill>
              <a:latin typeface="Arial" pitchFamily="34" charset="0"/>
            </a:endParaRPr>
          </a:p>
        </p:txBody>
      </p:sp>
      <p:sp>
        <p:nvSpPr>
          <p:cNvPr id="4099" name="Rectangle 3"/>
          <p:cNvSpPr>
            <a:spLocks noGrp="1" noChangeArrowheads="1"/>
          </p:cNvSpPr>
          <p:nvPr>
            <p:ph type="body" idx="4294967295"/>
          </p:nvPr>
        </p:nvSpPr>
        <p:spPr>
          <a:xfrm>
            <a:off x="217662" y="1049238"/>
            <a:ext cx="8824764" cy="4557490"/>
          </a:xfrm>
        </p:spPr>
        <p:txBody>
          <a:bodyPr lIns="91430" tIns="45716" rIns="91430" bIns="45716"/>
          <a:lstStyle/>
          <a:p>
            <a:pPr algn="just" hangingPunct="1">
              <a:spcBef>
                <a:spcPts val="844"/>
              </a:spcBef>
              <a:spcAft>
                <a:spcPts val="844"/>
              </a:spcAft>
              <a:buClr>
                <a:srgbClr val="008000"/>
              </a:buClr>
              <a:buFont typeface="Wingdings" pitchFamily="2" charset="2"/>
              <a:buChar char="ü"/>
            </a:pPr>
            <a:r>
              <a:rPr lang="cs-CZ" altLang="cs-CZ" b="1" smtClean="0">
                <a:latin typeface="Arial" pitchFamily="34" charset="0"/>
                <a:cs typeface="Arial" pitchFamily="34" charset="0"/>
              </a:rPr>
              <a:t>Zákon č. 223/2015 Sb.</a:t>
            </a:r>
            <a:r>
              <a:rPr lang="cs-CZ" altLang="cs-CZ" smtClean="0">
                <a:latin typeface="Arial" pitchFamily="34" charset="0"/>
                <a:cs typeface="Arial" pitchFamily="34" charset="0"/>
              </a:rPr>
              <a:t> ze dne 12. srpna 2015, kterým se mění zákon č. 185/2001 Sb., o odpadech a o změně některých dalších zákonů, ve znění pozdějších předpisů.</a:t>
            </a:r>
          </a:p>
          <a:p>
            <a:pPr algn="just" hangingPunct="1">
              <a:spcBef>
                <a:spcPts val="844"/>
              </a:spcBef>
              <a:spcAft>
                <a:spcPts val="844"/>
              </a:spcAft>
              <a:buClr>
                <a:srgbClr val="008000"/>
              </a:buClr>
              <a:buFont typeface="Wingdings" pitchFamily="2" charset="2"/>
              <a:buChar char="ü"/>
            </a:pPr>
            <a:r>
              <a:rPr lang="cs-CZ" altLang="cs-CZ" smtClean="0">
                <a:latin typeface="Arial" pitchFamily="34" charset="0"/>
                <a:cs typeface="Arial" pitchFamily="34" charset="0"/>
              </a:rPr>
              <a:t>Účinnost 1. října 2015 (s výjimkou některých bodů).</a:t>
            </a:r>
            <a:r>
              <a:rPr lang="cs-CZ" altLang="cs-CZ" sz="2100">
                <a:latin typeface="Arial" pitchFamily="34" charset="0"/>
                <a:cs typeface="Arial" pitchFamily="34" charset="0"/>
              </a:rPr>
              <a:t> </a:t>
            </a:r>
            <a:endParaRPr lang="cs-CZ" altLang="cs-CZ" sz="2000">
              <a:latin typeface="Arial" pitchFamily="34" charset="0"/>
              <a:cs typeface="Arial" pitchFamily="34" charset="0"/>
            </a:endParaRPr>
          </a:p>
          <a:p>
            <a:pPr algn="l" hangingPunct="1">
              <a:spcBef>
                <a:spcPts val="844"/>
              </a:spcBef>
              <a:spcAft>
                <a:spcPts val="844"/>
              </a:spcAft>
            </a:pPr>
            <a:endParaRPr lang="cs-CZ" altLang="cs-CZ" sz="2000">
              <a:latin typeface="Arial" pitchFamily="34" charset="0"/>
              <a:cs typeface="Arial" pitchFamily="34" charset="0"/>
            </a:endParaRPr>
          </a:p>
        </p:txBody>
      </p:sp>
    </p:spTree>
    <p:extLst>
      <p:ext uri="{BB962C8B-B14F-4D97-AF65-F5344CB8AC3E}">
        <p14:creationId xmlns:p14="http://schemas.microsoft.com/office/powerpoint/2010/main" val="4287434997"/>
      </p:ext>
    </p:extLst>
  </p:cSld>
  <p:clrMapOvr>
    <a:masterClrMapping/>
  </p:clrMapOvr>
  <p:transition spd="slow">
    <p:blinds dir="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tx2">
                    <a:lumMod val="60000"/>
                    <a:lumOff val="40000"/>
                  </a:schemeClr>
                </a:solidFill>
              </a:rPr>
              <a:t>Pokračování – druhý list změn</a:t>
            </a:r>
            <a:endParaRPr lang="cs-CZ" dirty="0">
              <a:solidFill>
                <a:schemeClr val="tx2">
                  <a:lumMod val="60000"/>
                  <a:lumOff val="40000"/>
                </a:schemeClr>
              </a:solidFill>
            </a:endParaRPr>
          </a:p>
        </p:txBody>
      </p:sp>
      <p:sp>
        <p:nvSpPr>
          <p:cNvPr id="3" name="Zástupný symbol pro obsah 2"/>
          <p:cNvSpPr>
            <a:spLocks noGrp="1"/>
          </p:cNvSpPr>
          <p:nvPr>
            <p:ph idx="1"/>
          </p:nvPr>
        </p:nvSpPr>
        <p:spPr/>
        <p:txBody>
          <a:bodyPr>
            <a:normAutofit fontScale="92500" lnSpcReduction="20000"/>
          </a:bodyPr>
          <a:lstStyle/>
          <a:p>
            <a:r>
              <a:rPr lang="cs-CZ" sz="2400" i="1" dirty="0"/>
              <a:t>Článek </a:t>
            </a:r>
            <a:r>
              <a:rPr lang="cs-CZ" sz="2400" b="1" i="1" dirty="0"/>
              <a:t>V. odst. 2 věta první</a:t>
            </a:r>
            <a:r>
              <a:rPr lang="cs-CZ" sz="2400" i="1" dirty="0"/>
              <a:t> stanov se mění tak, že jeho stávající znění se nahrazuje tímto zněním:</a:t>
            </a:r>
            <a:endParaRPr lang="cs-CZ" sz="2400" dirty="0"/>
          </a:p>
          <a:p>
            <a:pPr marL="0" indent="0">
              <a:buNone/>
            </a:pPr>
            <a:r>
              <a:rPr lang="cs-CZ" sz="2400" i="1" dirty="0"/>
              <a:t> </a:t>
            </a:r>
            <a:r>
              <a:rPr lang="cs-CZ" sz="2400" i="1" dirty="0" smtClean="0"/>
              <a:t>        Předsednictvo </a:t>
            </a:r>
            <a:r>
              <a:rPr lang="cs-CZ" sz="2400" i="1" dirty="0"/>
              <a:t>sdružení má </a:t>
            </a:r>
            <a:r>
              <a:rPr lang="cs-CZ" sz="2400" b="1" i="1" dirty="0"/>
              <a:t>pět</a:t>
            </a:r>
            <a:r>
              <a:rPr lang="cs-CZ" sz="2400" i="1" dirty="0"/>
              <a:t> členů</a:t>
            </a:r>
            <a:r>
              <a:rPr lang="cs-CZ" sz="2400" i="1" dirty="0" smtClean="0"/>
              <a:t>.</a:t>
            </a:r>
          </a:p>
          <a:p>
            <a:r>
              <a:rPr lang="cs-CZ" sz="2400" i="1" dirty="0" smtClean="0"/>
              <a:t>Článek </a:t>
            </a:r>
            <a:r>
              <a:rPr lang="cs-CZ" sz="2400" b="1" i="1" dirty="0"/>
              <a:t>V. odst. 4 věta první</a:t>
            </a:r>
            <a:r>
              <a:rPr lang="cs-CZ" sz="2400" i="1" dirty="0"/>
              <a:t> stanov se mění tak, že jeho stávající znění se nahrazuje tímto zněním:</a:t>
            </a:r>
            <a:endParaRPr lang="cs-CZ" sz="2400" dirty="0"/>
          </a:p>
          <a:p>
            <a:pPr marL="0" indent="0">
              <a:buNone/>
            </a:pPr>
            <a:r>
              <a:rPr lang="cs-CZ" sz="2400" i="1" dirty="0"/>
              <a:t> </a:t>
            </a:r>
            <a:r>
              <a:rPr lang="cs-CZ" sz="2400" i="1" dirty="0" smtClean="0"/>
              <a:t>    Funkční </a:t>
            </a:r>
            <a:r>
              <a:rPr lang="cs-CZ" sz="2400" i="1" dirty="0"/>
              <a:t>období členů předsednictva </a:t>
            </a:r>
            <a:r>
              <a:rPr lang="cs-CZ" sz="2400" i="1" dirty="0" smtClean="0"/>
              <a:t>sdružení   je</a:t>
            </a:r>
            <a:r>
              <a:rPr lang="cs-CZ" sz="2400" i="1" dirty="0"/>
              <a:t> </a:t>
            </a:r>
            <a:r>
              <a:rPr lang="cs-CZ" sz="2400" b="1" i="1" dirty="0" smtClean="0"/>
              <a:t>dva </a:t>
            </a:r>
            <a:r>
              <a:rPr lang="cs-CZ" sz="2400" i="1" dirty="0"/>
              <a:t>roky</a:t>
            </a:r>
            <a:r>
              <a:rPr lang="cs-CZ" sz="2400" i="1" dirty="0" smtClean="0"/>
              <a:t>.</a:t>
            </a:r>
          </a:p>
          <a:p>
            <a:r>
              <a:rPr lang="cs-CZ" sz="2400" i="1" dirty="0"/>
              <a:t> </a:t>
            </a:r>
            <a:r>
              <a:rPr lang="cs-CZ" sz="2400" i="1" dirty="0" smtClean="0"/>
              <a:t>Název </a:t>
            </a:r>
            <a:r>
              <a:rPr lang="cs-CZ" sz="2400" i="1" dirty="0"/>
              <a:t>článku </a:t>
            </a:r>
            <a:r>
              <a:rPr lang="cs-CZ" sz="2400" b="1" i="1" dirty="0"/>
              <a:t>VI.</a:t>
            </a:r>
            <a:r>
              <a:rPr lang="cs-CZ" sz="2400" i="1" dirty="0"/>
              <a:t> se mění tak, že jeho stávající název se </a:t>
            </a:r>
            <a:r>
              <a:rPr lang="cs-CZ" sz="2400" i="1" dirty="0" smtClean="0"/>
              <a:t>    nahrazuje   názvem  „</a:t>
            </a:r>
            <a:r>
              <a:rPr lang="cs-CZ" sz="2400" i="1" dirty="0"/>
              <a:t>Jednání za sdružení</a:t>
            </a:r>
            <a:r>
              <a:rPr lang="cs-CZ" sz="2400" i="1" dirty="0" smtClean="0"/>
              <a:t>“.</a:t>
            </a:r>
          </a:p>
          <a:p>
            <a:r>
              <a:rPr lang="cs-CZ" sz="2400" i="1" dirty="0"/>
              <a:t> </a:t>
            </a:r>
            <a:r>
              <a:rPr lang="cs-CZ" sz="2400" i="1" dirty="0" smtClean="0"/>
              <a:t>Článek </a:t>
            </a:r>
            <a:r>
              <a:rPr lang="cs-CZ" sz="2400" b="1" i="1" dirty="0"/>
              <a:t>VI. odst. 1 </a:t>
            </a:r>
            <a:r>
              <a:rPr lang="cs-CZ" sz="2400" i="1" dirty="0"/>
              <a:t>stanov se mění tak, že jeho stávající znění se nahrazuje tímto zněním:</a:t>
            </a:r>
            <a:endParaRPr lang="cs-CZ" sz="2400" dirty="0"/>
          </a:p>
          <a:p>
            <a:pPr marL="0" indent="0">
              <a:buNone/>
            </a:pPr>
            <a:r>
              <a:rPr lang="cs-CZ" sz="2400" i="1" dirty="0" smtClean="0"/>
              <a:t>        Sdružení </a:t>
            </a:r>
            <a:r>
              <a:rPr lang="cs-CZ" sz="2400" i="1" dirty="0"/>
              <a:t>zastupuje předseda a místopředseda předsednictva, </a:t>
            </a:r>
          </a:p>
          <a:p>
            <a:pPr marL="0" indent="0">
              <a:buNone/>
            </a:pPr>
            <a:r>
              <a:rPr lang="cs-CZ" sz="2400" i="1" dirty="0" smtClean="0"/>
              <a:t>        a to každý z nich samostatně. </a:t>
            </a:r>
          </a:p>
          <a:p>
            <a:r>
              <a:rPr lang="cs-CZ" sz="2400" i="1" dirty="0"/>
              <a:t>Všechny uvedené změny stanov nabývají účinnosti ke dni 8. prosince 2015.“</a:t>
            </a:r>
            <a:endParaRPr lang="cs-CZ" sz="2400" dirty="0"/>
          </a:p>
          <a:p>
            <a:endParaRPr lang="cs-CZ" sz="2400" dirty="0"/>
          </a:p>
          <a:p>
            <a:pPr marL="0" indent="0">
              <a:buNone/>
            </a:pPr>
            <a:endParaRPr lang="cs-CZ" sz="2400" dirty="0"/>
          </a:p>
          <a:p>
            <a:pPr marL="0" indent="0">
              <a:buNone/>
            </a:pPr>
            <a:endParaRPr lang="cs-CZ" sz="2400" dirty="0"/>
          </a:p>
          <a:p>
            <a:pPr marL="0" indent="0">
              <a:buNone/>
            </a:pPr>
            <a:endParaRPr lang="cs-CZ" sz="2400" i="1" dirty="0" smtClean="0"/>
          </a:p>
          <a:p>
            <a:pPr marL="0" indent="0">
              <a:buNone/>
            </a:pPr>
            <a:endParaRPr lang="cs-CZ" dirty="0"/>
          </a:p>
          <a:p>
            <a:pPr marL="0" indent="0">
              <a:buNone/>
            </a:pPr>
            <a:endParaRPr lang="cs-CZ" dirty="0"/>
          </a:p>
          <a:p>
            <a:endParaRPr lang="cs-CZ" dirty="0"/>
          </a:p>
        </p:txBody>
      </p:sp>
      <p:sp>
        <p:nvSpPr>
          <p:cNvPr id="4" name="Zástupný symbol pro číslo snímku 3"/>
          <p:cNvSpPr>
            <a:spLocks noGrp="1"/>
          </p:cNvSpPr>
          <p:nvPr>
            <p:ph type="sldNum" sz="quarter" idx="12"/>
          </p:nvPr>
        </p:nvSpPr>
        <p:spPr>
          <a:xfrm>
            <a:off x="6553200" y="6237312"/>
            <a:ext cx="2195264" cy="484163"/>
          </a:xfrm>
        </p:spPr>
        <p:txBody>
          <a:bodyPr/>
          <a:lstStyle/>
          <a:p>
            <a:fld id="{3F217CD6-7C16-49EB-BD84-4E04F2158596}" type="slidenum">
              <a:rPr lang="cs-CZ" smtClean="0"/>
              <a:pPr/>
              <a:t>60</a:t>
            </a:fld>
            <a:endParaRPr lang="cs-CZ" dirty="0"/>
          </a:p>
        </p:txBody>
      </p:sp>
      <p:pic>
        <p:nvPicPr>
          <p:cNvPr id="5" name="Picture 2" descr="C:\Users\czzmitkovah\Pictures\logo.gif"/>
          <p:cNvPicPr>
            <a:picLocks noChangeAspect="1" noChangeArrowheads="1"/>
          </p:cNvPicPr>
          <p:nvPr/>
        </p:nvPicPr>
        <p:blipFill>
          <a:blip r:embed="rId2" cstate="print"/>
          <a:srcRect/>
          <a:stretch>
            <a:fillRect/>
          </a:stretch>
        </p:blipFill>
        <p:spPr bwMode="auto">
          <a:xfrm>
            <a:off x="7740352" y="5949280"/>
            <a:ext cx="571500" cy="571500"/>
          </a:xfrm>
          <a:prstGeom prst="rect">
            <a:avLst/>
          </a:prstGeom>
          <a:noFill/>
        </p:spPr>
      </p:pic>
    </p:spTree>
    <p:extLst>
      <p:ext uri="{BB962C8B-B14F-4D97-AF65-F5344CB8AC3E}">
        <p14:creationId xmlns:p14="http://schemas.microsoft.com/office/powerpoint/2010/main" val="428397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ctrTitle"/>
          </p:nvPr>
        </p:nvSpPr>
        <p:spPr/>
        <p:txBody>
          <a:bodyPr/>
          <a:lstStyle/>
          <a:p>
            <a:r>
              <a:rPr lang="cs-CZ" dirty="0" smtClean="0">
                <a:solidFill>
                  <a:schemeClr val="tx2"/>
                </a:solidFill>
              </a:rPr>
              <a:t>CICPEN – návrh předsednictva</a:t>
            </a:r>
            <a:endParaRPr lang="cs-CZ" dirty="0">
              <a:solidFill>
                <a:schemeClr val="tx2"/>
              </a:solidFill>
            </a:endParaRPr>
          </a:p>
        </p:txBody>
      </p:sp>
      <p:sp>
        <p:nvSpPr>
          <p:cNvPr id="4" name="Podnadpis 3"/>
          <p:cNvSpPr>
            <a:spLocks noGrp="1"/>
          </p:cNvSpPr>
          <p:nvPr>
            <p:ph type="subTitle" idx="1"/>
          </p:nvPr>
        </p:nvSpPr>
        <p:spPr/>
        <p:txBody>
          <a:bodyPr/>
          <a:lstStyle/>
          <a:p>
            <a:r>
              <a:rPr lang="cs-CZ" dirty="0">
                <a:solidFill>
                  <a:schemeClr val="tx2"/>
                </a:solidFill>
              </a:rPr>
              <a:t>p</a:t>
            </a:r>
            <a:r>
              <a:rPr lang="cs-CZ" dirty="0" smtClean="0">
                <a:solidFill>
                  <a:schemeClr val="tx2"/>
                </a:solidFill>
              </a:rPr>
              <a:t>odle nových stanov se volí </a:t>
            </a:r>
          </a:p>
          <a:p>
            <a:r>
              <a:rPr lang="cs-CZ" dirty="0" smtClean="0">
                <a:solidFill>
                  <a:schemeClr val="tx2"/>
                </a:solidFill>
              </a:rPr>
              <a:t>5 členů předsednictva na dva roky</a:t>
            </a:r>
            <a:endParaRPr lang="cs-CZ" dirty="0">
              <a:solidFill>
                <a:schemeClr val="tx2"/>
              </a:solidFill>
            </a:endParaRPr>
          </a:p>
        </p:txBody>
      </p:sp>
      <p:sp>
        <p:nvSpPr>
          <p:cNvPr id="2" name="Zástupný symbol pro číslo snímku 1"/>
          <p:cNvSpPr>
            <a:spLocks noGrp="1"/>
          </p:cNvSpPr>
          <p:nvPr>
            <p:ph type="sldNum" sz="quarter" idx="12"/>
          </p:nvPr>
        </p:nvSpPr>
        <p:spPr/>
        <p:txBody>
          <a:bodyPr/>
          <a:lstStyle/>
          <a:p>
            <a:fld id="{3F217CD6-7C16-49EB-BD84-4E04F2158596}" type="slidenum">
              <a:rPr lang="cs-CZ" smtClean="0"/>
              <a:pPr/>
              <a:t>61</a:t>
            </a:fld>
            <a:endParaRPr lang="cs-CZ"/>
          </a:p>
        </p:txBody>
      </p:sp>
      <p:pic>
        <p:nvPicPr>
          <p:cNvPr id="20482" name="Picture 2" descr="C:\Users\czzmitkovah\Pictures\logo.gif"/>
          <p:cNvPicPr>
            <a:picLocks noChangeAspect="1" noChangeArrowheads="1"/>
          </p:cNvPicPr>
          <p:nvPr/>
        </p:nvPicPr>
        <p:blipFill>
          <a:blip r:embed="rId2" cstate="print"/>
          <a:srcRect/>
          <a:stretch>
            <a:fillRect/>
          </a:stretch>
        </p:blipFill>
        <p:spPr bwMode="auto">
          <a:xfrm>
            <a:off x="7740352" y="5949280"/>
            <a:ext cx="571500" cy="571500"/>
          </a:xfrm>
          <a:prstGeom prst="rect">
            <a:avLst/>
          </a:prstGeom>
          <a:noFill/>
        </p:spPr>
      </p:pic>
    </p:spTree>
    <p:extLst>
      <p:ext uri="{BB962C8B-B14F-4D97-AF65-F5344CB8AC3E}">
        <p14:creationId xmlns:p14="http://schemas.microsoft.com/office/powerpoint/2010/main" val="11594514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r>
              <a:rPr lang="cs-CZ" dirty="0" smtClean="0">
                <a:solidFill>
                  <a:schemeClr val="tx2"/>
                </a:solidFill>
              </a:rPr>
              <a:t>Volba předsednictva</a:t>
            </a:r>
            <a:br>
              <a:rPr lang="cs-CZ" dirty="0" smtClean="0">
                <a:solidFill>
                  <a:schemeClr val="tx2"/>
                </a:solidFill>
              </a:rPr>
            </a:br>
            <a:r>
              <a:rPr lang="cs-CZ" dirty="0" smtClean="0">
                <a:solidFill>
                  <a:schemeClr val="tx2"/>
                </a:solidFill>
              </a:rPr>
              <a:t>složení</a:t>
            </a:r>
            <a:endParaRPr lang="cs-CZ" dirty="0">
              <a:solidFill>
                <a:schemeClr val="tx2"/>
              </a:solidFill>
            </a:endParaRPr>
          </a:p>
        </p:txBody>
      </p:sp>
      <p:sp>
        <p:nvSpPr>
          <p:cNvPr id="4" name="Zástupný symbol pro obsah 3"/>
          <p:cNvSpPr>
            <a:spLocks noGrp="1"/>
          </p:cNvSpPr>
          <p:nvPr>
            <p:ph idx="1"/>
          </p:nvPr>
        </p:nvSpPr>
        <p:spPr>
          <a:xfrm>
            <a:off x="395536" y="1556792"/>
            <a:ext cx="8229600" cy="4525963"/>
          </a:xfrm>
        </p:spPr>
        <p:txBody>
          <a:bodyPr/>
          <a:lstStyle/>
          <a:p>
            <a:pPr marL="0" indent="0">
              <a:buNone/>
            </a:pPr>
            <a:r>
              <a:rPr lang="cs-CZ" dirty="0" smtClean="0"/>
              <a:t>   </a:t>
            </a:r>
          </a:p>
          <a:p>
            <a:pPr marL="0" indent="0" algn="ctr">
              <a:buNone/>
            </a:pPr>
            <a:r>
              <a:rPr lang="cs-CZ" dirty="0" smtClean="0"/>
              <a:t>Jana </a:t>
            </a:r>
            <a:r>
              <a:rPr lang="cs-CZ" dirty="0" err="1" smtClean="0"/>
              <a:t>Blecherová</a:t>
            </a:r>
            <a:endParaRPr lang="cs-CZ" dirty="0" smtClean="0"/>
          </a:p>
          <a:p>
            <a:pPr marL="0" indent="0" algn="ctr">
              <a:buNone/>
            </a:pPr>
            <a:r>
              <a:rPr lang="cs-CZ" dirty="0" smtClean="0"/>
              <a:t>Jana Ježková</a:t>
            </a:r>
          </a:p>
          <a:p>
            <a:pPr marL="0" indent="0" algn="ctr">
              <a:buNone/>
            </a:pPr>
            <a:r>
              <a:rPr lang="cs-CZ" dirty="0" smtClean="0"/>
              <a:t>Milan </a:t>
            </a:r>
            <a:r>
              <a:rPr lang="cs-CZ" dirty="0" err="1" smtClean="0"/>
              <a:t>Luzum</a:t>
            </a:r>
            <a:endParaRPr lang="cs-CZ" dirty="0" smtClean="0"/>
          </a:p>
          <a:p>
            <a:pPr marL="0" indent="0" algn="ctr">
              <a:buNone/>
            </a:pPr>
            <a:r>
              <a:rPr lang="cs-CZ" dirty="0" smtClean="0"/>
              <a:t>Lenka Nejedlová</a:t>
            </a:r>
          </a:p>
          <a:p>
            <a:pPr marL="0" indent="0" algn="ctr">
              <a:buNone/>
            </a:pPr>
            <a:r>
              <a:rPr lang="cs-CZ" dirty="0" smtClean="0"/>
              <a:t>Hana </a:t>
            </a:r>
            <a:r>
              <a:rPr lang="cs-CZ" dirty="0" err="1" smtClean="0"/>
              <a:t>Zmítková</a:t>
            </a:r>
            <a:endParaRPr lang="cs-CZ" dirty="0" smtClean="0"/>
          </a:p>
          <a:p>
            <a:pPr marL="0" indent="0" algn="ctr">
              <a:buNone/>
            </a:pPr>
            <a:endParaRPr lang="cs-CZ" dirty="0"/>
          </a:p>
        </p:txBody>
      </p:sp>
      <p:sp>
        <p:nvSpPr>
          <p:cNvPr id="2" name="Zástupný symbol pro číslo snímku 1"/>
          <p:cNvSpPr>
            <a:spLocks noGrp="1"/>
          </p:cNvSpPr>
          <p:nvPr>
            <p:ph type="sldNum" sz="quarter" idx="12"/>
          </p:nvPr>
        </p:nvSpPr>
        <p:spPr>
          <a:xfrm>
            <a:off x="6516216" y="6381328"/>
            <a:ext cx="2133600" cy="365125"/>
          </a:xfrm>
        </p:spPr>
        <p:txBody>
          <a:bodyPr/>
          <a:lstStyle/>
          <a:p>
            <a:fld id="{3F217CD6-7C16-49EB-BD84-4E04F2158596}" type="slidenum">
              <a:rPr lang="cs-CZ" smtClean="0"/>
              <a:pPr/>
              <a:t>62</a:t>
            </a:fld>
            <a:endParaRPr lang="cs-CZ"/>
          </a:p>
        </p:txBody>
      </p:sp>
      <p:pic>
        <p:nvPicPr>
          <p:cNvPr id="21507" name="Picture 3" descr="C:\Users\czzmitkovah\Pictures\logo.gif"/>
          <p:cNvPicPr>
            <a:picLocks noChangeAspect="1" noChangeArrowheads="1"/>
          </p:cNvPicPr>
          <p:nvPr/>
        </p:nvPicPr>
        <p:blipFill>
          <a:blip r:embed="rId2" cstate="print"/>
          <a:srcRect/>
          <a:stretch>
            <a:fillRect/>
          </a:stretch>
        </p:blipFill>
        <p:spPr bwMode="auto">
          <a:xfrm>
            <a:off x="7740352" y="6093296"/>
            <a:ext cx="571500" cy="571500"/>
          </a:xfrm>
          <a:prstGeom prst="rect">
            <a:avLst/>
          </a:prstGeom>
          <a:noFill/>
        </p:spPr>
      </p:pic>
    </p:spTree>
    <p:extLst>
      <p:ext uri="{BB962C8B-B14F-4D97-AF65-F5344CB8AC3E}">
        <p14:creationId xmlns:p14="http://schemas.microsoft.com/office/powerpoint/2010/main" val="397190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solidFill>
                  <a:schemeClr val="tx2">
                    <a:lumMod val="60000"/>
                    <a:lumOff val="40000"/>
                  </a:schemeClr>
                </a:solidFill>
              </a:rPr>
              <a:t>Plán aktivit CICPEN pro rok 2016</a:t>
            </a:r>
            <a:endParaRPr lang="cs-CZ" sz="4000" dirty="0">
              <a:solidFill>
                <a:schemeClr val="tx2">
                  <a:lumMod val="60000"/>
                  <a:lumOff val="40000"/>
                </a:schemeClr>
              </a:solidFill>
            </a:endParaRPr>
          </a:p>
        </p:txBody>
      </p:sp>
      <p:sp>
        <p:nvSpPr>
          <p:cNvPr id="3" name="Zástupný symbol pro obsah 2"/>
          <p:cNvSpPr>
            <a:spLocks noGrp="1"/>
          </p:cNvSpPr>
          <p:nvPr>
            <p:ph idx="1"/>
          </p:nvPr>
        </p:nvSpPr>
        <p:spPr/>
        <p:txBody>
          <a:bodyPr>
            <a:normAutofit fontScale="77500" lnSpcReduction="20000"/>
          </a:bodyPr>
          <a:lstStyle/>
          <a:p>
            <a:r>
              <a:rPr lang="cs-CZ" dirty="0" smtClean="0"/>
              <a:t>Průběžné monitorování příprav legislativy</a:t>
            </a:r>
          </a:p>
          <a:p>
            <a:r>
              <a:rPr lang="cs-CZ" dirty="0" smtClean="0"/>
              <a:t>Připomínkování návrhů zákonů o obalech a odpadech a zpětném odběru výrobků</a:t>
            </a:r>
          </a:p>
          <a:p>
            <a:r>
              <a:rPr lang="cs-CZ" dirty="0" smtClean="0"/>
              <a:t>Účast na práci v Radě odpadového hospodářství</a:t>
            </a:r>
          </a:p>
          <a:p>
            <a:r>
              <a:rPr lang="cs-CZ" dirty="0" smtClean="0"/>
              <a:t>Komunikace a </a:t>
            </a:r>
            <a:r>
              <a:rPr lang="cs-CZ" smtClean="0"/>
              <a:t>koordinace spolupráce s </a:t>
            </a:r>
            <a:r>
              <a:rPr lang="cs-CZ" dirty="0" smtClean="0"/>
              <a:t>dotčenými svazy, komorami a spolky</a:t>
            </a:r>
          </a:p>
          <a:p>
            <a:r>
              <a:rPr lang="cs-CZ" dirty="0" smtClean="0"/>
              <a:t>Monitorování legislativy EU prostřednictvím </a:t>
            </a:r>
            <a:r>
              <a:rPr lang="cs-CZ" dirty="0" err="1" smtClean="0"/>
              <a:t>Europenu</a:t>
            </a:r>
            <a:r>
              <a:rPr lang="cs-CZ" dirty="0" smtClean="0"/>
              <a:t> a zastoupení ČR</a:t>
            </a:r>
          </a:p>
          <a:p>
            <a:r>
              <a:rPr lang="cs-CZ" dirty="0" smtClean="0"/>
              <a:t>Účast na přípravě návrhů pozice ČR v rámci legislativy EU</a:t>
            </a:r>
          </a:p>
          <a:p>
            <a:r>
              <a:rPr lang="cs-CZ" dirty="0" smtClean="0"/>
              <a:t>Monitorování médií, aktualizace web stránky, účast na odborných konferencích a seminářích </a:t>
            </a:r>
          </a:p>
          <a:p>
            <a:r>
              <a:rPr lang="cs-CZ" dirty="0" smtClean="0"/>
              <a:t>Průběžné informování členů CICPEN </a:t>
            </a:r>
          </a:p>
          <a:p>
            <a:endParaRPr lang="cs-CZ" dirty="0"/>
          </a:p>
        </p:txBody>
      </p:sp>
      <p:pic>
        <p:nvPicPr>
          <p:cNvPr id="4" name="Picture 2" descr="C:\Users\czzmitkovah\Pictures\logo.gif"/>
          <p:cNvPicPr>
            <a:picLocks noChangeAspect="1" noChangeArrowheads="1"/>
          </p:cNvPicPr>
          <p:nvPr/>
        </p:nvPicPr>
        <p:blipFill>
          <a:blip r:embed="rId2" cstate="print"/>
          <a:srcRect/>
          <a:stretch>
            <a:fillRect/>
          </a:stretch>
        </p:blipFill>
        <p:spPr bwMode="auto">
          <a:xfrm>
            <a:off x="7740352" y="6021288"/>
            <a:ext cx="571500" cy="571500"/>
          </a:xfrm>
          <a:prstGeom prst="rect">
            <a:avLst/>
          </a:prstGeom>
          <a:noFill/>
        </p:spPr>
      </p:pic>
    </p:spTree>
    <p:extLst>
      <p:ext uri="{BB962C8B-B14F-4D97-AF65-F5344CB8AC3E}">
        <p14:creationId xmlns:p14="http://schemas.microsoft.com/office/powerpoint/2010/main" val="22717596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ctrTitle"/>
          </p:nvPr>
        </p:nvSpPr>
        <p:spPr/>
        <p:txBody>
          <a:bodyPr/>
          <a:lstStyle/>
          <a:p>
            <a:r>
              <a:rPr lang="cs-CZ" dirty="0" smtClean="0">
                <a:solidFill>
                  <a:schemeClr val="accent1"/>
                </a:solidFill>
              </a:rPr>
              <a:t>Návrh </a:t>
            </a:r>
            <a:r>
              <a:rPr lang="cs-CZ" smtClean="0">
                <a:solidFill>
                  <a:schemeClr val="accent1"/>
                </a:solidFill>
              </a:rPr>
              <a:t>rozpočtu 2016</a:t>
            </a:r>
            <a:endParaRPr lang="cs-CZ" dirty="0">
              <a:solidFill>
                <a:schemeClr val="accent1"/>
              </a:solidFill>
            </a:endParaRPr>
          </a:p>
        </p:txBody>
      </p:sp>
      <p:sp>
        <p:nvSpPr>
          <p:cNvPr id="4" name="Podnadpis 3"/>
          <p:cNvSpPr>
            <a:spLocks noGrp="1"/>
          </p:cNvSpPr>
          <p:nvPr>
            <p:ph type="subTitle" idx="1"/>
          </p:nvPr>
        </p:nvSpPr>
        <p:spPr/>
        <p:txBody>
          <a:bodyPr>
            <a:normAutofit/>
          </a:bodyPr>
          <a:lstStyle/>
          <a:p>
            <a:r>
              <a:rPr lang="cs-CZ" sz="2800" dirty="0" smtClean="0">
                <a:solidFill>
                  <a:schemeClr val="tx1"/>
                </a:solidFill>
              </a:rPr>
              <a:t>Mgr. Jan Bláha</a:t>
            </a:r>
            <a:endParaRPr lang="cs-CZ" sz="2800" dirty="0">
              <a:solidFill>
                <a:schemeClr val="tx1"/>
              </a:solidFill>
            </a:endParaRPr>
          </a:p>
        </p:txBody>
      </p:sp>
      <p:sp>
        <p:nvSpPr>
          <p:cNvPr id="2" name="Zástupný symbol pro číslo snímku 1"/>
          <p:cNvSpPr>
            <a:spLocks noGrp="1"/>
          </p:cNvSpPr>
          <p:nvPr>
            <p:ph type="sldNum" sz="quarter" idx="12"/>
          </p:nvPr>
        </p:nvSpPr>
        <p:spPr/>
        <p:txBody>
          <a:bodyPr/>
          <a:lstStyle/>
          <a:p>
            <a:endParaRPr lang="cs-CZ" dirty="0"/>
          </a:p>
        </p:txBody>
      </p:sp>
      <p:pic>
        <p:nvPicPr>
          <p:cNvPr id="23554" name="Picture 2" descr="C:\Users\czzmitkovah\Pictures\logo.gif"/>
          <p:cNvPicPr>
            <a:picLocks noChangeAspect="1" noChangeArrowheads="1"/>
          </p:cNvPicPr>
          <p:nvPr/>
        </p:nvPicPr>
        <p:blipFill>
          <a:blip r:embed="rId2" cstate="print"/>
          <a:srcRect/>
          <a:stretch>
            <a:fillRect/>
          </a:stretch>
        </p:blipFill>
        <p:spPr bwMode="auto">
          <a:xfrm>
            <a:off x="7740352" y="6093296"/>
            <a:ext cx="571500" cy="571500"/>
          </a:xfrm>
          <a:prstGeom prst="rect">
            <a:avLst/>
          </a:prstGeom>
          <a:noFill/>
        </p:spPr>
      </p:pic>
    </p:spTree>
    <p:extLst>
      <p:ext uri="{BB962C8B-B14F-4D97-AF65-F5344CB8AC3E}">
        <p14:creationId xmlns:p14="http://schemas.microsoft.com/office/powerpoint/2010/main" val="36728330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ulka 4"/>
          <p:cNvGraphicFramePr>
            <a:graphicFrameLocks noGrp="1"/>
          </p:cNvGraphicFramePr>
          <p:nvPr>
            <p:extLst>
              <p:ext uri="{D42A27DB-BD31-4B8C-83A1-F6EECF244321}">
                <p14:modId xmlns:p14="http://schemas.microsoft.com/office/powerpoint/2010/main" val="4013036224"/>
              </p:ext>
            </p:extLst>
          </p:nvPr>
        </p:nvGraphicFramePr>
        <p:xfrm>
          <a:off x="467544" y="620687"/>
          <a:ext cx="8352928" cy="4966567"/>
        </p:xfrm>
        <a:graphic>
          <a:graphicData uri="http://schemas.openxmlformats.org/drawingml/2006/table">
            <a:tbl>
              <a:tblPr>
                <a:tableStyleId>{5C22544A-7EE6-4342-B048-85BDC9FD1C3A}</a:tableStyleId>
              </a:tblPr>
              <a:tblGrid>
                <a:gridCol w="3327706"/>
                <a:gridCol w="3654707"/>
                <a:gridCol w="1370515"/>
              </a:tblGrid>
              <a:tr h="161611">
                <a:tc>
                  <a:txBody>
                    <a:bodyPr/>
                    <a:lstStyle/>
                    <a:p>
                      <a:pPr algn="l" fontAlgn="b"/>
                      <a:r>
                        <a:rPr lang="cs-CZ" sz="1400" u="none" strike="noStrike" dirty="0">
                          <a:effectLst/>
                        </a:rPr>
                        <a:t>Spořící účet</a:t>
                      </a:r>
                      <a:endParaRPr lang="cs-CZ" sz="1400" b="0" i="0" u="none" strike="noStrike" dirty="0">
                        <a:solidFill>
                          <a:srgbClr val="000000"/>
                        </a:solidFill>
                        <a:effectLst/>
                        <a:latin typeface="Calibri"/>
                      </a:endParaRPr>
                    </a:p>
                  </a:txBody>
                  <a:tcPr marL="9275" marR="9275" marT="9275" marB="0" anchor="b"/>
                </a:tc>
                <a:tc>
                  <a:txBody>
                    <a:bodyPr/>
                    <a:lstStyle/>
                    <a:p>
                      <a:pPr algn="l" fontAlgn="b"/>
                      <a:r>
                        <a:rPr lang="en-GB" sz="1400" u="none" strike="noStrike" noProof="0" smtClean="0">
                          <a:effectLst/>
                        </a:rPr>
                        <a:t>Savings Account</a:t>
                      </a:r>
                      <a:endParaRPr lang="en-GB" sz="1400" b="0" i="0" u="none" strike="noStrike" noProof="0">
                        <a:solidFill>
                          <a:srgbClr val="000000"/>
                        </a:solidFill>
                        <a:effectLst/>
                        <a:latin typeface="Calibri"/>
                      </a:endParaRPr>
                    </a:p>
                  </a:txBody>
                  <a:tcPr marL="9275" marR="9275" marT="9275" marB="0" anchor="b"/>
                </a:tc>
                <a:tc>
                  <a:txBody>
                    <a:bodyPr/>
                    <a:lstStyle/>
                    <a:p>
                      <a:pPr algn="r" fontAlgn="b"/>
                      <a:r>
                        <a:rPr lang="cs-CZ" sz="1400" u="none" strike="noStrike" dirty="0">
                          <a:effectLst/>
                        </a:rPr>
                        <a:t>1 </a:t>
                      </a:r>
                      <a:r>
                        <a:rPr lang="cs-CZ" sz="1400" u="none" strike="noStrike" dirty="0" smtClean="0">
                          <a:effectLst/>
                        </a:rPr>
                        <a:t>506 107,00</a:t>
                      </a:r>
                      <a:endParaRPr lang="cs-CZ" sz="1400" b="0" i="0" u="none" strike="noStrike" dirty="0">
                        <a:solidFill>
                          <a:srgbClr val="000000"/>
                        </a:solidFill>
                        <a:effectLst/>
                        <a:latin typeface="Calibri"/>
                      </a:endParaRPr>
                    </a:p>
                  </a:txBody>
                  <a:tcPr marL="9275" marR="9275" marT="9275" marB="0" anchor="b"/>
                </a:tc>
              </a:tr>
              <a:tr h="237027">
                <a:tc>
                  <a:txBody>
                    <a:bodyPr/>
                    <a:lstStyle/>
                    <a:p>
                      <a:pPr algn="l" fontAlgn="b"/>
                      <a:r>
                        <a:rPr lang="cs-CZ" sz="1400" u="none" strike="noStrike">
                          <a:effectLst/>
                        </a:rPr>
                        <a:t>Běžný účet</a:t>
                      </a:r>
                      <a:endParaRPr lang="cs-CZ" sz="1400" b="0" i="0" u="none" strike="noStrike">
                        <a:solidFill>
                          <a:srgbClr val="000000"/>
                        </a:solidFill>
                        <a:effectLst/>
                        <a:latin typeface="Calibri"/>
                      </a:endParaRPr>
                    </a:p>
                  </a:txBody>
                  <a:tcPr marL="9275" marR="9275" marT="9275" marB="0" anchor="b"/>
                </a:tc>
                <a:tc>
                  <a:txBody>
                    <a:bodyPr/>
                    <a:lstStyle/>
                    <a:p>
                      <a:pPr algn="l" fontAlgn="b"/>
                      <a:r>
                        <a:rPr lang="en-GB" sz="1400" u="none" strike="noStrike" noProof="0" smtClean="0">
                          <a:effectLst/>
                        </a:rPr>
                        <a:t>Current Account</a:t>
                      </a:r>
                      <a:endParaRPr lang="en-GB" sz="1400" b="0" i="0" u="none" strike="noStrike" noProof="0">
                        <a:solidFill>
                          <a:srgbClr val="000000"/>
                        </a:solidFill>
                        <a:effectLst/>
                        <a:latin typeface="Calibri"/>
                      </a:endParaRPr>
                    </a:p>
                  </a:txBody>
                  <a:tcPr marL="9275" marR="9275" marT="9275" marB="0" anchor="b"/>
                </a:tc>
                <a:tc>
                  <a:txBody>
                    <a:bodyPr/>
                    <a:lstStyle/>
                    <a:p>
                      <a:pPr algn="r" fontAlgn="b"/>
                      <a:r>
                        <a:rPr lang="cs-CZ" sz="1400" u="none" strike="noStrike" baseline="0" dirty="0" smtClean="0">
                          <a:effectLst/>
                        </a:rPr>
                        <a:t>711 026</a:t>
                      </a:r>
                      <a:r>
                        <a:rPr lang="cs-CZ" sz="1400" u="none" strike="noStrike" dirty="0" smtClean="0">
                          <a:effectLst/>
                        </a:rPr>
                        <a:t>,54</a:t>
                      </a:r>
                      <a:endParaRPr lang="cs-CZ" sz="1400" b="0" i="0" u="none" strike="noStrike" dirty="0">
                        <a:solidFill>
                          <a:srgbClr val="000000"/>
                        </a:solidFill>
                        <a:effectLst/>
                        <a:latin typeface="Calibri"/>
                      </a:endParaRPr>
                    </a:p>
                  </a:txBody>
                  <a:tcPr marL="9275" marR="9275" marT="9275" marB="0" anchor="b"/>
                </a:tc>
              </a:tr>
              <a:tr h="237027">
                <a:tc>
                  <a:txBody>
                    <a:bodyPr/>
                    <a:lstStyle/>
                    <a:p>
                      <a:pPr algn="l" fontAlgn="b"/>
                      <a:r>
                        <a:rPr lang="cs-CZ" sz="1600" b="1" u="none" strike="noStrike" dirty="0">
                          <a:effectLst/>
                        </a:rPr>
                        <a:t>Odhadované zůstatky  </a:t>
                      </a:r>
                      <a:r>
                        <a:rPr lang="cs-CZ" sz="1600" b="1" u="none" strike="noStrike" dirty="0" smtClean="0">
                          <a:effectLst/>
                        </a:rPr>
                        <a:t>31.12.2014</a:t>
                      </a:r>
                      <a:endParaRPr lang="cs-CZ" sz="1600" b="1" i="0" u="none" strike="noStrike" dirty="0">
                        <a:solidFill>
                          <a:srgbClr val="FFFFFF"/>
                        </a:solidFill>
                        <a:effectLst/>
                        <a:latin typeface="Calibri"/>
                      </a:endParaRPr>
                    </a:p>
                  </a:txBody>
                  <a:tcPr marL="9275" marR="9275" marT="9275" marB="0" anchor="b"/>
                </a:tc>
                <a:tc>
                  <a:txBody>
                    <a:bodyPr/>
                    <a:lstStyle/>
                    <a:p>
                      <a:pPr algn="l" fontAlgn="b"/>
                      <a:r>
                        <a:rPr lang="en-GB" sz="1600" b="1" u="none" strike="noStrike" noProof="0" smtClean="0">
                          <a:effectLst/>
                        </a:rPr>
                        <a:t>Estimated Balances 31.12.2014</a:t>
                      </a:r>
                      <a:endParaRPr lang="en-GB" sz="1600" b="1" i="0" u="none" strike="noStrike" noProof="0">
                        <a:solidFill>
                          <a:srgbClr val="FFFFFF"/>
                        </a:solidFill>
                        <a:effectLst/>
                        <a:latin typeface="Calibri"/>
                      </a:endParaRPr>
                    </a:p>
                  </a:txBody>
                  <a:tcPr marL="9275" marR="9275" marT="9275" marB="0" anchor="b"/>
                </a:tc>
                <a:tc>
                  <a:txBody>
                    <a:bodyPr/>
                    <a:lstStyle/>
                    <a:p>
                      <a:pPr algn="r" fontAlgn="b"/>
                      <a:r>
                        <a:rPr lang="cs-CZ" sz="1600" b="1" u="none" strike="noStrike" dirty="0">
                          <a:effectLst/>
                        </a:rPr>
                        <a:t>2 </a:t>
                      </a:r>
                      <a:r>
                        <a:rPr lang="cs-CZ" sz="1600" b="1" u="none" strike="noStrike" dirty="0" smtClean="0">
                          <a:effectLst/>
                        </a:rPr>
                        <a:t>217 133,54</a:t>
                      </a:r>
                      <a:endParaRPr lang="cs-CZ" sz="1600" b="1" i="0" u="none" strike="noStrike" dirty="0">
                        <a:solidFill>
                          <a:srgbClr val="FFFFFF"/>
                        </a:solidFill>
                        <a:effectLst/>
                        <a:latin typeface="Calibri"/>
                      </a:endParaRPr>
                    </a:p>
                  </a:txBody>
                  <a:tcPr marL="9275" marR="9275" marT="9275" marB="0" anchor="b"/>
                </a:tc>
              </a:tr>
              <a:tr h="81015">
                <a:tc>
                  <a:txBody>
                    <a:bodyPr/>
                    <a:lstStyle/>
                    <a:p>
                      <a:pPr algn="l" fontAlgn="b"/>
                      <a:endParaRPr lang="cs-CZ" sz="1400" b="0" i="0" u="none" strike="noStrike" dirty="0">
                        <a:solidFill>
                          <a:srgbClr val="000000"/>
                        </a:solidFill>
                        <a:effectLst/>
                        <a:latin typeface="Calibri"/>
                      </a:endParaRPr>
                    </a:p>
                  </a:txBody>
                  <a:tcPr marL="9275" marR="9275" marT="9275" marB="0" anchor="b"/>
                </a:tc>
                <a:tc>
                  <a:txBody>
                    <a:bodyPr/>
                    <a:lstStyle/>
                    <a:p>
                      <a:pPr algn="l" fontAlgn="b"/>
                      <a:endParaRPr lang="en-GB" sz="1400" b="0" i="0" u="none" strike="noStrike" noProof="0">
                        <a:solidFill>
                          <a:srgbClr val="000000"/>
                        </a:solidFill>
                        <a:effectLst/>
                        <a:latin typeface="Calibri"/>
                      </a:endParaRPr>
                    </a:p>
                  </a:txBody>
                  <a:tcPr marL="9275" marR="9275" marT="9275" marB="0" anchor="b"/>
                </a:tc>
                <a:tc>
                  <a:txBody>
                    <a:bodyPr/>
                    <a:lstStyle/>
                    <a:p>
                      <a:pPr algn="l" fontAlgn="b"/>
                      <a:endParaRPr lang="cs-CZ" sz="1400" b="0" i="0" u="none" strike="noStrike" dirty="0">
                        <a:solidFill>
                          <a:srgbClr val="000000"/>
                        </a:solidFill>
                        <a:effectLst/>
                        <a:latin typeface="Calibri"/>
                      </a:endParaRPr>
                    </a:p>
                  </a:txBody>
                  <a:tcPr marL="9275" marR="9275" marT="9275" marB="0" anchor="b"/>
                </a:tc>
              </a:tr>
              <a:tr h="237027">
                <a:tc>
                  <a:txBody>
                    <a:bodyPr/>
                    <a:lstStyle/>
                    <a:p>
                      <a:pPr algn="l" fontAlgn="b"/>
                      <a:r>
                        <a:rPr lang="cs-CZ" sz="1400" u="none" strike="noStrike" dirty="0">
                          <a:effectLst/>
                        </a:rPr>
                        <a:t>tajemník</a:t>
                      </a:r>
                      <a:endParaRPr lang="cs-CZ" sz="1400" b="0" i="0" u="none" strike="noStrike" dirty="0">
                        <a:solidFill>
                          <a:srgbClr val="000000"/>
                        </a:solidFill>
                        <a:effectLst/>
                        <a:latin typeface="Calibri"/>
                      </a:endParaRPr>
                    </a:p>
                  </a:txBody>
                  <a:tcPr marL="9275" marR="9275" marT="9275" marB="0" anchor="b"/>
                </a:tc>
                <a:tc>
                  <a:txBody>
                    <a:bodyPr/>
                    <a:lstStyle/>
                    <a:p>
                      <a:pPr algn="l" fontAlgn="b"/>
                      <a:r>
                        <a:rPr lang="en-GB" sz="1400" u="none" strike="noStrike" noProof="0" smtClean="0">
                          <a:effectLst/>
                        </a:rPr>
                        <a:t>General Secretary</a:t>
                      </a:r>
                      <a:endParaRPr lang="en-GB" sz="1400" b="0" i="0" u="none" strike="noStrike" noProof="0">
                        <a:solidFill>
                          <a:srgbClr val="000000"/>
                        </a:solidFill>
                        <a:effectLst/>
                        <a:latin typeface="Calibri"/>
                      </a:endParaRPr>
                    </a:p>
                  </a:txBody>
                  <a:tcPr marL="9275" marR="9275" marT="9275" marB="0" anchor="b"/>
                </a:tc>
                <a:tc>
                  <a:txBody>
                    <a:bodyPr/>
                    <a:lstStyle/>
                    <a:p>
                      <a:pPr algn="r" fontAlgn="b"/>
                      <a:r>
                        <a:rPr lang="cs-CZ" sz="1400" u="none" strike="noStrike">
                          <a:effectLst/>
                        </a:rPr>
                        <a:t>-726 000,00</a:t>
                      </a:r>
                      <a:endParaRPr lang="cs-CZ" sz="1400" b="0" i="0" u="none" strike="noStrike">
                        <a:solidFill>
                          <a:srgbClr val="000000"/>
                        </a:solidFill>
                        <a:effectLst/>
                        <a:latin typeface="Calibri"/>
                      </a:endParaRPr>
                    </a:p>
                  </a:txBody>
                  <a:tcPr marL="9275" marR="9275" marT="9275" marB="0" anchor="b"/>
                </a:tc>
              </a:tr>
              <a:tr h="237027">
                <a:tc>
                  <a:txBody>
                    <a:bodyPr/>
                    <a:lstStyle/>
                    <a:p>
                      <a:pPr algn="l" fontAlgn="b"/>
                      <a:r>
                        <a:rPr lang="cs-CZ" sz="1400" u="none" strike="noStrike">
                          <a:effectLst/>
                        </a:rPr>
                        <a:t>nájem prostor a techniky</a:t>
                      </a:r>
                      <a:endParaRPr lang="cs-CZ" sz="1400" b="0" i="0" u="none" strike="noStrike">
                        <a:solidFill>
                          <a:srgbClr val="000000"/>
                        </a:solidFill>
                        <a:effectLst/>
                        <a:latin typeface="Calibri"/>
                      </a:endParaRPr>
                    </a:p>
                  </a:txBody>
                  <a:tcPr marL="9275" marR="9275" marT="9275" marB="0" anchor="b"/>
                </a:tc>
                <a:tc>
                  <a:txBody>
                    <a:bodyPr/>
                    <a:lstStyle/>
                    <a:p>
                      <a:pPr algn="l" fontAlgn="b"/>
                      <a:r>
                        <a:rPr lang="en-GB" sz="1400" u="none" strike="noStrike" noProof="0" smtClean="0">
                          <a:effectLst/>
                        </a:rPr>
                        <a:t>Other Rental Costs</a:t>
                      </a:r>
                      <a:endParaRPr lang="en-GB" sz="1400" b="0" i="0" u="none" strike="noStrike" noProof="0">
                        <a:solidFill>
                          <a:srgbClr val="000000"/>
                        </a:solidFill>
                        <a:effectLst/>
                        <a:latin typeface="Calibri"/>
                      </a:endParaRPr>
                    </a:p>
                  </a:txBody>
                  <a:tcPr marL="9275" marR="9275" marT="9275" marB="0" anchor="b"/>
                </a:tc>
                <a:tc>
                  <a:txBody>
                    <a:bodyPr/>
                    <a:lstStyle/>
                    <a:p>
                      <a:pPr algn="r" fontAlgn="b"/>
                      <a:r>
                        <a:rPr lang="cs-CZ" sz="1400" u="none" strike="noStrike">
                          <a:effectLst/>
                        </a:rPr>
                        <a:t>-40 000,00</a:t>
                      </a:r>
                      <a:endParaRPr lang="cs-CZ" sz="1400" b="0" i="0" u="none" strike="noStrike">
                        <a:solidFill>
                          <a:srgbClr val="000000"/>
                        </a:solidFill>
                        <a:effectLst/>
                        <a:latin typeface="Calibri"/>
                      </a:endParaRPr>
                    </a:p>
                  </a:txBody>
                  <a:tcPr marL="9275" marR="9275" marT="9275" marB="0" anchor="b"/>
                </a:tc>
              </a:tr>
              <a:tr h="237027">
                <a:tc>
                  <a:txBody>
                    <a:bodyPr/>
                    <a:lstStyle/>
                    <a:p>
                      <a:pPr algn="l" fontAlgn="b"/>
                      <a:r>
                        <a:rPr lang="cs-CZ" sz="1400" u="none" strike="noStrike">
                          <a:effectLst/>
                        </a:rPr>
                        <a:t>ostatní služby a materiál</a:t>
                      </a:r>
                      <a:endParaRPr lang="cs-CZ" sz="1400" b="0" i="0" u="none" strike="noStrike">
                        <a:solidFill>
                          <a:srgbClr val="000000"/>
                        </a:solidFill>
                        <a:effectLst/>
                        <a:latin typeface="Calibri"/>
                      </a:endParaRPr>
                    </a:p>
                  </a:txBody>
                  <a:tcPr marL="9275" marR="9275" marT="9275" marB="0" anchor="b"/>
                </a:tc>
                <a:tc>
                  <a:txBody>
                    <a:bodyPr/>
                    <a:lstStyle/>
                    <a:p>
                      <a:pPr algn="l" fontAlgn="b"/>
                      <a:r>
                        <a:rPr lang="en-GB" sz="1400" u="none" strike="noStrike" noProof="0" smtClean="0">
                          <a:effectLst/>
                        </a:rPr>
                        <a:t>Other Services</a:t>
                      </a:r>
                      <a:endParaRPr lang="en-GB" sz="1400" b="0" i="0" u="none" strike="noStrike" noProof="0">
                        <a:solidFill>
                          <a:srgbClr val="000000"/>
                        </a:solidFill>
                        <a:effectLst/>
                        <a:latin typeface="Calibri"/>
                      </a:endParaRPr>
                    </a:p>
                  </a:txBody>
                  <a:tcPr marL="9275" marR="9275" marT="9275" marB="0" anchor="b"/>
                </a:tc>
                <a:tc>
                  <a:txBody>
                    <a:bodyPr/>
                    <a:lstStyle/>
                    <a:p>
                      <a:pPr algn="r" fontAlgn="b"/>
                      <a:r>
                        <a:rPr lang="cs-CZ" sz="1400" u="none" strike="noStrike">
                          <a:effectLst/>
                        </a:rPr>
                        <a:t>-50 000,00</a:t>
                      </a:r>
                      <a:endParaRPr lang="cs-CZ" sz="1400" b="0" i="0" u="none" strike="noStrike">
                        <a:solidFill>
                          <a:srgbClr val="000000"/>
                        </a:solidFill>
                        <a:effectLst/>
                        <a:latin typeface="Calibri"/>
                      </a:endParaRPr>
                    </a:p>
                  </a:txBody>
                  <a:tcPr marL="9275" marR="9275" marT="9275" marB="0" anchor="b"/>
                </a:tc>
              </a:tr>
              <a:tr h="237027">
                <a:tc>
                  <a:txBody>
                    <a:bodyPr/>
                    <a:lstStyle/>
                    <a:p>
                      <a:pPr algn="l" fontAlgn="b"/>
                      <a:r>
                        <a:rPr lang="cs-CZ" sz="1400" u="none" strike="noStrike" dirty="0">
                          <a:effectLst/>
                        </a:rPr>
                        <a:t>překlady a tlumočení</a:t>
                      </a:r>
                      <a:endParaRPr lang="cs-CZ" sz="1400" b="0" i="0" u="none" strike="noStrike" dirty="0">
                        <a:solidFill>
                          <a:srgbClr val="000000"/>
                        </a:solidFill>
                        <a:effectLst/>
                        <a:latin typeface="Calibri"/>
                      </a:endParaRPr>
                    </a:p>
                  </a:txBody>
                  <a:tcPr marL="9275" marR="9275" marT="9275" marB="0" anchor="b"/>
                </a:tc>
                <a:tc>
                  <a:txBody>
                    <a:bodyPr/>
                    <a:lstStyle/>
                    <a:p>
                      <a:pPr algn="l" fontAlgn="b"/>
                      <a:r>
                        <a:rPr lang="en-GB" sz="1400" u="none" strike="noStrike" noProof="0" smtClean="0">
                          <a:effectLst/>
                        </a:rPr>
                        <a:t>Translation and Interpretation</a:t>
                      </a:r>
                      <a:endParaRPr lang="en-GB" sz="1400" b="0" i="0" u="none" strike="noStrike" noProof="0">
                        <a:solidFill>
                          <a:srgbClr val="000000"/>
                        </a:solidFill>
                        <a:effectLst/>
                        <a:latin typeface="Calibri"/>
                      </a:endParaRPr>
                    </a:p>
                  </a:txBody>
                  <a:tcPr marL="9275" marR="9275" marT="9275" marB="0" anchor="b"/>
                </a:tc>
                <a:tc>
                  <a:txBody>
                    <a:bodyPr/>
                    <a:lstStyle/>
                    <a:p>
                      <a:pPr algn="r" fontAlgn="b"/>
                      <a:r>
                        <a:rPr lang="cs-CZ" sz="1400" u="none" strike="noStrike" dirty="0" smtClean="0">
                          <a:effectLst/>
                        </a:rPr>
                        <a:t>-100 </a:t>
                      </a:r>
                      <a:r>
                        <a:rPr lang="cs-CZ" sz="1400" u="none" strike="noStrike" dirty="0">
                          <a:effectLst/>
                        </a:rPr>
                        <a:t>000,00</a:t>
                      </a:r>
                      <a:endParaRPr lang="cs-CZ" sz="1400" b="0" i="0" u="none" strike="noStrike" dirty="0">
                        <a:solidFill>
                          <a:srgbClr val="000000"/>
                        </a:solidFill>
                        <a:effectLst/>
                        <a:latin typeface="Calibri"/>
                      </a:endParaRPr>
                    </a:p>
                  </a:txBody>
                  <a:tcPr marL="9275" marR="9275" marT="9275" marB="0" anchor="b"/>
                </a:tc>
              </a:tr>
              <a:tr h="237027">
                <a:tc>
                  <a:txBody>
                    <a:bodyPr/>
                    <a:lstStyle/>
                    <a:p>
                      <a:pPr algn="l" fontAlgn="b"/>
                      <a:r>
                        <a:rPr lang="cs-CZ" sz="1400" u="none" strike="noStrike">
                          <a:effectLst/>
                        </a:rPr>
                        <a:t>služby advokátů</a:t>
                      </a:r>
                      <a:endParaRPr lang="cs-CZ" sz="1400" b="0" i="0" u="none" strike="noStrike">
                        <a:solidFill>
                          <a:srgbClr val="000000"/>
                        </a:solidFill>
                        <a:effectLst/>
                        <a:latin typeface="Calibri"/>
                      </a:endParaRPr>
                    </a:p>
                  </a:txBody>
                  <a:tcPr marL="9275" marR="9275" marT="9275" marB="0" anchor="b"/>
                </a:tc>
                <a:tc>
                  <a:txBody>
                    <a:bodyPr/>
                    <a:lstStyle/>
                    <a:p>
                      <a:pPr algn="l" fontAlgn="b"/>
                      <a:r>
                        <a:rPr lang="en-GB" sz="1400" u="none" strike="noStrike" noProof="0" smtClean="0">
                          <a:effectLst/>
                        </a:rPr>
                        <a:t>Legal Services</a:t>
                      </a:r>
                      <a:endParaRPr lang="en-GB" sz="1400" b="0" i="0" u="none" strike="noStrike" noProof="0">
                        <a:solidFill>
                          <a:srgbClr val="000000"/>
                        </a:solidFill>
                        <a:effectLst/>
                        <a:latin typeface="Calibri"/>
                      </a:endParaRPr>
                    </a:p>
                  </a:txBody>
                  <a:tcPr marL="9275" marR="9275" marT="9275" marB="0" anchor="b"/>
                </a:tc>
                <a:tc>
                  <a:txBody>
                    <a:bodyPr/>
                    <a:lstStyle/>
                    <a:p>
                      <a:pPr algn="r" fontAlgn="b"/>
                      <a:r>
                        <a:rPr lang="cs-CZ" sz="1400" u="none" strike="noStrike" dirty="0" smtClean="0">
                          <a:effectLst/>
                        </a:rPr>
                        <a:t>-100 </a:t>
                      </a:r>
                      <a:r>
                        <a:rPr lang="cs-CZ" sz="1400" u="none" strike="noStrike" dirty="0">
                          <a:effectLst/>
                        </a:rPr>
                        <a:t>000,00</a:t>
                      </a:r>
                      <a:endParaRPr lang="cs-CZ" sz="1400" b="0" i="0" u="none" strike="noStrike" dirty="0">
                        <a:solidFill>
                          <a:srgbClr val="000000"/>
                        </a:solidFill>
                        <a:effectLst/>
                        <a:latin typeface="Calibri"/>
                      </a:endParaRPr>
                    </a:p>
                  </a:txBody>
                  <a:tcPr marL="9275" marR="9275" marT="9275" marB="0" anchor="b"/>
                </a:tc>
              </a:tr>
              <a:tr h="237027">
                <a:tc>
                  <a:txBody>
                    <a:bodyPr/>
                    <a:lstStyle/>
                    <a:p>
                      <a:pPr algn="l" fontAlgn="b"/>
                      <a:r>
                        <a:rPr lang="cs-CZ" sz="1400" u="none" strike="noStrike">
                          <a:effectLst/>
                        </a:rPr>
                        <a:t>služby PR</a:t>
                      </a:r>
                      <a:endParaRPr lang="cs-CZ" sz="1400" b="0" i="0" u="none" strike="noStrike">
                        <a:solidFill>
                          <a:srgbClr val="000000"/>
                        </a:solidFill>
                        <a:effectLst/>
                        <a:latin typeface="Calibri"/>
                      </a:endParaRPr>
                    </a:p>
                  </a:txBody>
                  <a:tcPr marL="9275" marR="9275" marT="9275" marB="0" anchor="b"/>
                </a:tc>
                <a:tc>
                  <a:txBody>
                    <a:bodyPr/>
                    <a:lstStyle/>
                    <a:p>
                      <a:pPr algn="l" fontAlgn="b"/>
                      <a:r>
                        <a:rPr lang="en-GB" sz="1400" u="none" strike="noStrike" noProof="0" dirty="0" smtClean="0">
                          <a:effectLst/>
                        </a:rPr>
                        <a:t>PR Services</a:t>
                      </a:r>
                      <a:endParaRPr lang="en-GB" sz="1400" b="0" i="0" u="none" strike="noStrike" noProof="0" dirty="0">
                        <a:solidFill>
                          <a:srgbClr val="000000"/>
                        </a:solidFill>
                        <a:effectLst/>
                        <a:latin typeface="Calibri"/>
                      </a:endParaRPr>
                    </a:p>
                  </a:txBody>
                  <a:tcPr marL="9275" marR="9275" marT="9275" marB="0" anchor="b"/>
                </a:tc>
                <a:tc>
                  <a:txBody>
                    <a:bodyPr/>
                    <a:lstStyle/>
                    <a:p>
                      <a:pPr algn="r" fontAlgn="b"/>
                      <a:r>
                        <a:rPr lang="cs-CZ" sz="1400" u="none" strike="noStrike" dirty="0" smtClean="0">
                          <a:effectLst/>
                        </a:rPr>
                        <a:t>-50 </a:t>
                      </a:r>
                      <a:r>
                        <a:rPr lang="cs-CZ" sz="1400" u="none" strike="noStrike" dirty="0">
                          <a:effectLst/>
                        </a:rPr>
                        <a:t>000,00</a:t>
                      </a:r>
                      <a:endParaRPr lang="cs-CZ" sz="1400" b="0" i="0" u="none" strike="noStrike" dirty="0">
                        <a:solidFill>
                          <a:srgbClr val="000000"/>
                        </a:solidFill>
                        <a:effectLst/>
                        <a:latin typeface="Calibri"/>
                      </a:endParaRPr>
                    </a:p>
                  </a:txBody>
                  <a:tcPr marL="9275" marR="9275" marT="9275" marB="0" anchor="b"/>
                </a:tc>
              </a:tr>
              <a:tr h="237027">
                <a:tc>
                  <a:txBody>
                    <a:bodyPr/>
                    <a:lstStyle/>
                    <a:p>
                      <a:pPr algn="l" fontAlgn="b"/>
                      <a:r>
                        <a:rPr lang="cs-CZ" sz="1400" u="none" strike="noStrike">
                          <a:effectLst/>
                        </a:rPr>
                        <a:t>CICPEN web</a:t>
                      </a:r>
                      <a:endParaRPr lang="cs-CZ" sz="1400" b="0" i="0" u="none" strike="noStrike">
                        <a:solidFill>
                          <a:srgbClr val="000000"/>
                        </a:solidFill>
                        <a:effectLst/>
                        <a:latin typeface="Calibri"/>
                      </a:endParaRPr>
                    </a:p>
                  </a:txBody>
                  <a:tcPr marL="9275" marR="9275" marT="9275" marB="0" anchor="b"/>
                </a:tc>
                <a:tc>
                  <a:txBody>
                    <a:bodyPr/>
                    <a:lstStyle/>
                    <a:p>
                      <a:pPr algn="l" fontAlgn="b"/>
                      <a:r>
                        <a:rPr lang="en-GB" sz="1400" u="none" strike="noStrike" noProof="0" smtClean="0">
                          <a:effectLst/>
                        </a:rPr>
                        <a:t>CICPEN Web</a:t>
                      </a:r>
                      <a:endParaRPr lang="en-GB" sz="1400" b="0" i="0" u="none" strike="noStrike" noProof="0">
                        <a:solidFill>
                          <a:srgbClr val="000000"/>
                        </a:solidFill>
                        <a:effectLst/>
                        <a:latin typeface="Calibri"/>
                      </a:endParaRPr>
                    </a:p>
                  </a:txBody>
                  <a:tcPr marL="9275" marR="9275" marT="9275" marB="0" anchor="b"/>
                </a:tc>
                <a:tc>
                  <a:txBody>
                    <a:bodyPr/>
                    <a:lstStyle/>
                    <a:p>
                      <a:pPr algn="r" fontAlgn="b"/>
                      <a:r>
                        <a:rPr lang="cs-CZ" sz="1400" u="none" strike="noStrike" dirty="0" smtClean="0">
                          <a:effectLst/>
                        </a:rPr>
                        <a:t>-50 </a:t>
                      </a:r>
                      <a:r>
                        <a:rPr lang="cs-CZ" sz="1400" u="none" strike="noStrike" dirty="0">
                          <a:effectLst/>
                        </a:rPr>
                        <a:t>000,00</a:t>
                      </a:r>
                      <a:endParaRPr lang="cs-CZ" sz="1400" b="0" i="0" u="none" strike="noStrike" dirty="0">
                        <a:solidFill>
                          <a:srgbClr val="000000"/>
                        </a:solidFill>
                        <a:effectLst/>
                        <a:latin typeface="Calibri"/>
                      </a:endParaRPr>
                    </a:p>
                  </a:txBody>
                  <a:tcPr marL="9275" marR="9275" marT="9275" marB="0" anchor="b"/>
                </a:tc>
              </a:tr>
              <a:tr h="237027">
                <a:tc>
                  <a:txBody>
                    <a:bodyPr/>
                    <a:lstStyle/>
                    <a:p>
                      <a:pPr algn="l" fontAlgn="b"/>
                      <a:r>
                        <a:rPr lang="cs-CZ" sz="1400" u="none" strike="noStrike">
                          <a:effectLst/>
                        </a:rPr>
                        <a:t>EUROPEN</a:t>
                      </a:r>
                      <a:endParaRPr lang="cs-CZ" sz="1400" b="0" i="0" u="none" strike="noStrike">
                        <a:solidFill>
                          <a:srgbClr val="000000"/>
                        </a:solidFill>
                        <a:effectLst/>
                        <a:latin typeface="Calibri"/>
                      </a:endParaRPr>
                    </a:p>
                  </a:txBody>
                  <a:tcPr marL="9275" marR="9275" marT="9275" marB="0" anchor="b"/>
                </a:tc>
                <a:tc>
                  <a:txBody>
                    <a:bodyPr/>
                    <a:lstStyle/>
                    <a:p>
                      <a:pPr algn="l" fontAlgn="b"/>
                      <a:r>
                        <a:rPr lang="en-GB" sz="1400" u="none" strike="noStrike" noProof="0" smtClean="0">
                          <a:effectLst/>
                        </a:rPr>
                        <a:t>EUROPEN</a:t>
                      </a:r>
                      <a:endParaRPr lang="en-GB" sz="1400" b="0" i="0" u="none" strike="noStrike" noProof="0">
                        <a:solidFill>
                          <a:srgbClr val="000000"/>
                        </a:solidFill>
                        <a:effectLst/>
                        <a:latin typeface="Calibri"/>
                      </a:endParaRPr>
                    </a:p>
                  </a:txBody>
                  <a:tcPr marL="9275" marR="9275" marT="9275" marB="0" anchor="b"/>
                </a:tc>
                <a:tc>
                  <a:txBody>
                    <a:bodyPr/>
                    <a:lstStyle/>
                    <a:p>
                      <a:pPr algn="r" fontAlgn="b"/>
                      <a:r>
                        <a:rPr lang="cs-CZ" sz="1400" u="none" strike="noStrike" dirty="0">
                          <a:effectLst/>
                        </a:rPr>
                        <a:t>-50 000,00</a:t>
                      </a:r>
                      <a:endParaRPr lang="cs-CZ" sz="1400" b="0" i="0" u="none" strike="noStrike" dirty="0">
                        <a:solidFill>
                          <a:srgbClr val="000000"/>
                        </a:solidFill>
                        <a:effectLst/>
                        <a:latin typeface="Calibri"/>
                      </a:endParaRPr>
                    </a:p>
                  </a:txBody>
                  <a:tcPr marL="9275" marR="9275" marT="9275" marB="0" anchor="b"/>
                </a:tc>
              </a:tr>
              <a:tr h="237027">
                <a:tc>
                  <a:txBody>
                    <a:bodyPr/>
                    <a:lstStyle/>
                    <a:p>
                      <a:pPr algn="l" fontAlgn="b"/>
                      <a:r>
                        <a:rPr lang="cs-CZ" sz="1400" u="none" strike="noStrike">
                          <a:effectLst/>
                        </a:rPr>
                        <a:t>cestovné a ubytování</a:t>
                      </a:r>
                      <a:endParaRPr lang="cs-CZ" sz="1400" b="0" i="0" u="none" strike="noStrike">
                        <a:solidFill>
                          <a:srgbClr val="000000"/>
                        </a:solidFill>
                        <a:effectLst/>
                        <a:latin typeface="Calibri"/>
                      </a:endParaRPr>
                    </a:p>
                  </a:txBody>
                  <a:tcPr marL="9275" marR="9275" marT="9275" marB="0" anchor="b"/>
                </a:tc>
                <a:tc>
                  <a:txBody>
                    <a:bodyPr/>
                    <a:lstStyle/>
                    <a:p>
                      <a:pPr algn="l" fontAlgn="b"/>
                      <a:r>
                        <a:rPr lang="en-GB" sz="1400" u="none" strike="noStrike" noProof="0" smtClean="0">
                          <a:effectLst/>
                        </a:rPr>
                        <a:t>Travel Costs and Accommodation</a:t>
                      </a:r>
                      <a:endParaRPr lang="en-GB" sz="1400" b="0" i="0" u="none" strike="noStrike" noProof="0">
                        <a:solidFill>
                          <a:srgbClr val="000000"/>
                        </a:solidFill>
                        <a:effectLst/>
                        <a:latin typeface="Calibri"/>
                      </a:endParaRPr>
                    </a:p>
                  </a:txBody>
                  <a:tcPr marL="9275" marR="9275" marT="9275" marB="0" anchor="b"/>
                </a:tc>
                <a:tc>
                  <a:txBody>
                    <a:bodyPr/>
                    <a:lstStyle/>
                    <a:p>
                      <a:pPr algn="r" fontAlgn="b"/>
                      <a:r>
                        <a:rPr lang="cs-CZ" sz="1400" u="none" strike="noStrike" dirty="0" smtClean="0">
                          <a:effectLst/>
                        </a:rPr>
                        <a:t>-200 </a:t>
                      </a:r>
                      <a:r>
                        <a:rPr lang="cs-CZ" sz="1400" u="none" strike="noStrike" dirty="0">
                          <a:effectLst/>
                        </a:rPr>
                        <a:t>000,00</a:t>
                      </a:r>
                      <a:endParaRPr lang="cs-CZ" sz="1400" b="0" i="0" u="none" strike="noStrike" dirty="0">
                        <a:solidFill>
                          <a:srgbClr val="000000"/>
                        </a:solidFill>
                        <a:effectLst/>
                        <a:latin typeface="Calibri"/>
                      </a:endParaRPr>
                    </a:p>
                  </a:txBody>
                  <a:tcPr marL="9275" marR="9275" marT="9275" marB="0" anchor="b"/>
                </a:tc>
              </a:tr>
              <a:tr h="237027">
                <a:tc>
                  <a:txBody>
                    <a:bodyPr/>
                    <a:lstStyle/>
                    <a:p>
                      <a:pPr algn="l" fontAlgn="b"/>
                      <a:r>
                        <a:rPr lang="cs-CZ" sz="1400" u="none" strike="noStrike">
                          <a:effectLst/>
                        </a:rPr>
                        <a:t>náklady na reprezentaci</a:t>
                      </a:r>
                      <a:endParaRPr lang="cs-CZ" sz="1400" b="0" i="0" u="none" strike="noStrike">
                        <a:solidFill>
                          <a:srgbClr val="000000"/>
                        </a:solidFill>
                        <a:effectLst/>
                        <a:latin typeface="Calibri"/>
                      </a:endParaRPr>
                    </a:p>
                  </a:txBody>
                  <a:tcPr marL="9275" marR="9275" marT="9275" marB="0" anchor="b"/>
                </a:tc>
                <a:tc>
                  <a:txBody>
                    <a:bodyPr/>
                    <a:lstStyle/>
                    <a:p>
                      <a:pPr algn="l" fontAlgn="b"/>
                      <a:r>
                        <a:rPr lang="en-GB" sz="1400" u="none" strike="noStrike" noProof="0" smtClean="0">
                          <a:effectLst/>
                        </a:rPr>
                        <a:t>Entertainment Expenses</a:t>
                      </a:r>
                      <a:endParaRPr lang="en-GB" sz="1400" b="0" i="0" u="none" strike="noStrike" noProof="0">
                        <a:solidFill>
                          <a:srgbClr val="000000"/>
                        </a:solidFill>
                        <a:effectLst/>
                        <a:latin typeface="Calibri"/>
                      </a:endParaRPr>
                    </a:p>
                  </a:txBody>
                  <a:tcPr marL="9275" marR="9275" marT="9275" marB="0" anchor="b"/>
                </a:tc>
                <a:tc>
                  <a:txBody>
                    <a:bodyPr/>
                    <a:lstStyle/>
                    <a:p>
                      <a:pPr algn="r" fontAlgn="b"/>
                      <a:r>
                        <a:rPr lang="cs-CZ" sz="1400" u="none" strike="noStrike" dirty="0" smtClean="0">
                          <a:effectLst/>
                        </a:rPr>
                        <a:t>-100 </a:t>
                      </a:r>
                      <a:r>
                        <a:rPr lang="cs-CZ" sz="1400" u="none" strike="noStrike" dirty="0">
                          <a:effectLst/>
                        </a:rPr>
                        <a:t>000,00</a:t>
                      </a:r>
                      <a:endParaRPr lang="cs-CZ" sz="1400" b="0" i="0" u="none" strike="noStrike" dirty="0">
                        <a:solidFill>
                          <a:srgbClr val="000000"/>
                        </a:solidFill>
                        <a:effectLst/>
                        <a:latin typeface="Calibri"/>
                      </a:endParaRPr>
                    </a:p>
                  </a:txBody>
                  <a:tcPr marL="9275" marR="9275" marT="9275" marB="0" anchor="b"/>
                </a:tc>
              </a:tr>
              <a:tr h="237027">
                <a:tc>
                  <a:txBody>
                    <a:bodyPr/>
                    <a:lstStyle/>
                    <a:p>
                      <a:pPr algn="l" fontAlgn="b"/>
                      <a:r>
                        <a:rPr lang="cs-CZ" sz="1400" u="none" strike="noStrike" dirty="0">
                          <a:effectLst/>
                        </a:rPr>
                        <a:t>účetnictví a koordinace</a:t>
                      </a:r>
                      <a:endParaRPr lang="cs-CZ" sz="1400" b="0" i="0" u="none" strike="noStrike" dirty="0">
                        <a:solidFill>
                          <a:srgbClr val="000000"/>
                        </a:solidFill>
                        <a:effectLst/>
                        <a:latin typeface="Calibri"/>
                      </a:endParaRPr>
                    </a:p>
                  </a:txBody>
                  <a:tcPr marL="9275" marR="9275" marT="9275" marB="0" anchor="b"/>
                </a:tc>
                <a:tc>
                  <a:txBody>
                    <a:bodyPr/>
                    <a:lstStyle/>
                    <a:p>
                      <a:pPr algn="l" fontAlgn="b"/>
                      <a:r>
                        <a:rPr lang="en-GB" sz="1400" u="none" strike="noStrike" noProof="0" smtClean="0">
                          <a:effectLst/>
                        </a:rPr>
                        <a:t>Accounting and Coordination</a:t>
                      </a:r>
                      <a:endParaRPr lang="en-GB" sz="1400" b="0" i="0" u="none" strike="noStrike" noProof="0">
                        <a:solidFill>
                          <a:srgbClr val="000000"/>
                        </a:solidFill>
                        <a:effectLst/>
                        <a:latin typeface="Calibri"/>
                      </a:endParaRPr>
                    </a:p>
                  </a:txBody>
                  <a:tcPr marL="9275" marR="9275" marT="9275" marB="0" anchor="b"/>
                </a:tc>
                <a:tc>
                  <a:txBody>
                    <a:bodyPr/>
                    <a:lstStyle/>
                    <a:p>
                      <a:pPr algn="r" fontAlgn="b"/>
                      <a:r>
                        <a:rPr lang="cs-CZ" sz="1400" u="none" strike="noStrike">
                          <a:effectLst/>
                        </a:rPr>
                        <a:t>-20 000,00</a:t>
                      </a:r>
                      <a:endParaRPr lang="cs-CZ" sz="1400" b="0" i="0" u="none" strike="noStrike">
                        <a:solidFill>
                          <a:srgbClr val="000000"/>
                        </a:solidFill>
                        <a:effectLst/>
                        <a:latin typeface="Calibri"/>
                      </a:endParaRPr>
                    </a:p>
                  </a:txBody>
                  <a:tcPr marL="9275" marR="9275" marT="9275" marB="0" anchor="b"/>
                </a:tc>
              </a:tr>
              <a:tr h="237027">
                <a:tc>
                  <a:txBody>
                    <a:bodyPr/>
                    <a:lstStyle/>
                    <a:p>
                      <a:pPr algn="l" fontAlgn="b"/>
                      <a:r>
                        <a:rPr lang="cs-CZ" sz="1400" u="none" strike="noStrike">
                          <a:effectLst/>
                        </a:rPr>
                        <a:t>bankovní poplatky </a:t>
                      </a:r>
                      <a:endParaRPr lang="cs-CZ" sz="1400" b="0" i="0" u="none" strike="noStrike">
                        <a:solidFill>
                          <a:srgbClr val="000000"/>
                        </a:solidFill>
                        <a:effectLst/>
                        <a:latin typeface="Calibri"/>
                      </a:endParaRPr>
                    </a:p>
                  </a:txBody>
                  <a:tcPr marL="9275" marR="9275" marT="9275" marB="0" anchor="b"/>
                </a:tc>
                <a:tc>
                  <a:txBody>
                    <a:bodyPr/>
                    <a:lstStyle/>
                    <a:p>
                      <a:pPr algn="l" fontAlgn="b"/>
                      <a:r>
                        <a:rPr lang="en-GB" sz="1400" u="none" strike="noStrike" noProof="0" smtClean="0">
                          <a:effectLst/>
                        </a:rPr>
                        <a:t>Banking Fees</a:t>
                      </a:r>
                      <a:endParaRPr lang="en-GB" sz="1400" b="0" i="0" u="none" strike="noStrike" noProof="0">
                        <a:solidFill>
                          <a:srgbClr val="000000"/>
                        </a:solidFill>
                        <a:effectLst/>
                        <a:latin typeface="Calibri"/>
                      </a:endParaRPr>
                    </a:p>
                  </a:txBody>
                  <a:tcPr marL="9275" marR="9275" marT="9275" marB="0" anchor="b"/>
                </a:tc>
                <a:tc>
                  <a:txBody>
                    <a:bodyPr/>
                    <a:lstStyle/>
                    <a:p>
                      <a:pPr algn="r" fontAlgn="b"/>
                      <a:r>
                        <a:rPr lang="cs-CZ" sz="1400" u="none" strike="noStrike">
                          <a:effectLst/>
                        </a:rPr>
                        <a:t>-3 000,00</a:t>
                      </a:r>
                      <a:endParaRPr lang="cs-CZ" sz="1400" b="0" i="0" u="none" strike="noStrike">
                        <a:solidFill>
                          <a:srgbClr val="000000"/>
                        </a:solidFill>
                        <a:effectLst/>
                        <a:latin typeface="Calibri"/>
                      </a:endParaRPr>
                    </a:p>
                  </a:txBody>
                  <a:tcPr marL="9275" marR="9275" marT="9275" marB="0" anchor="b"/>
                </a:tc>
              </a:tr>
              <a:tr h="237027">
                <a:tc>
                  <a:txBody>
                    <a:bodyPr/>
                    <a:lstStyle/>
                    <a:p>
                      <a:pPr algn="l" fontAlgn="b"/>
                      <a:r>
                        <a:rPr lang="cs-CZ" sz="1600" b="1" u="none" strike="noStrike" dirty="0">
                          <a:effectLst/>
                        </a:rPr>
                        <a:t>Celkem</a:t>
                      </a:r>
                      <a:endParaRPr lang="cs-CZ" sz="1600" b="1" i="0" u="none" strike="noStrike" dirty="0">
                        <a:solidFill>
                          <a:srgbClr val="FFFFFF"/>
                        </a:solidFill>
                        <a:effectLst/>
                        <a:latin typeface="Calibri"/>
                      </a:endParaRPr>
                    </a:p>
                  </a:txBody>
                  <a:tcPr marL="9275" marR="9275" marT="9275" marB="0" anchor="b"/>
                </a:tc>
                <a:tc>
                  <a:txBody>
                    <a:bodyPr/>
                    <a:lstStyle/>
                    <a:p>
                      <a:pPr algn="l" fontAlgn="b"/>
                      <a:r>
                        <a:rPr lang="en-GB" sz="1600" b="1" u="none" strike="noStrike" noProof="0" smtClean="0">
                          <a:effectLst/>
                        </a:rPr>
                        <a:t>Total</a:t>
                      </a:r>
                      <a:endParaRPr lang="en-GB" sz="1600" b="1" i="0" u="none" strike="noStrike" noProof="0">
                        <a:solidFill>
                          <a:srgbClr val="FFFFFF"/>
                        </a:solidFill>
                        <a:effectLst/>
                        <a:latin typeface="Calibri"/>
                      </a:endParaRPr>
                    </a:p>
                  </a:txBody>
                  <a:tcPr marL="9275" marR="9275" marT="9275" marB="0" anchor="b"/>
                </a:tc>
                <a:tc>
                  <a:txBody>
                    <a:bodyPr/>
                    <a:lstStyle/>
                    <a:p>
                      <a:pPr algn="r" fontAlgn="b"/>
                      <a:r>
                        <a:rPr lang="cs-CZ" sz="1600" b="1" u="none" strike="noStrike" dirty="0">
                          <a:effectLst/>
                        </a:rPr>
                        <a:t>-1 </a:t>
                      </a:r>
                      <a:r>
                        <a:rPr lang="cs-CZ" sz="1600" b="1" u="none" strike="noStrike" dirty="0" smtClean="0">
                          <a:effectLst/>
                        </a:rPr>
                        <a:t>486 </a:t>
                      </a:r>
                      <a:r>
                        <a:rPr lang="cs-CZ" sz="1600" b="1" u="none" strike="noStrike" dirty="0">
                          <a:effectLst/>
                        </a:rPr>
                        <a:t>000,00</a:t>
                      </a:r>
                      <a:endParaRPr lang="cs-CZ" sz="1600" b="1" i="0" u="none" strike="noStrike" dirty="0">
                        <a:solidFill>
                          <a:srgbClr val="FFFFFF"/>
                        </a:solidFill>
                        <a:effectLst/>
                        <a:latin typeface="Calibri"/>
                      </a:endParaRPr>
                    </a:p>
                  </a:txBody>
                  <a:tcPr marL="9275" marR="9275" marT="9275" marB="0" anchor="b"/>
                </a:tc>
              </a:tr>
              <a:tr h="237027">
                <a:tc>
                  <a:txBody>
                    <a:bodyPr/>
                    <a:lstStyle/>
                    <a:p>
                      <a:pPr algn="l" fontAlgn="b"/>
                      <a:endParaRPr lang="cs-CZ" sz="1400" b="0" i="0" u="none" strike="noStrike" dirty="0">
                        <a:solidFill>
                          <a:srgbClr val="000000"/>
                        </a:solidFill>
                        <a:effectLst/>
                        <a:latin typeface="Calibri"/>
                      </a:endParaRPr>
                    </a:p>
                  </a:txBody>
                  <a:tcPr marL="9275" marR="9275" marT="9275" marB="0" anchor="b"/>
                </a:tc>
                <a:tc>
                  <a:txBody>
                    <a:bodyPr/>
                    <a:lstStyle/>
                    <a:p>
                      <a:pPr algn="l" fontAlgn="b"/>
                      <a:endParaRPr lang="en-GB" sz="1400" b="0" i="0" u="none" strike="noStrike" noProof="0">
                        <a:solidFill>
                          <a:srgbClr val="000000"/>
                        </a:solidFill>
                        <a:effectLst/>
                        <a:latin typeface="Calibri"/>
                      </a:endParaRPr>
                    </a:p>
                  </a:txBody>
                  <a:tcPr marL="9275" marR="9275" marT="9275" marB="0" anchor="b"/>
                </a:tc>
                <a:tc>
                  <a:txBody>
                    <a:bodyPr/>
                    <a:lstStyle/>
                    <a:p>
                      <a:pPr algn="l" fontAlgn="b"/>
                      <a:endParaRPr lang="cs-CZ" sz="1400" b="0" i="0" u="none" strike="noStrike">
                        <a:solidFill>
                          <a:srgbClr val="000000"/>
                        </a:solidFill>
                        <a:effectLst/>
                        <a:latin typeface="Calibri"/>
                      </a:endParaRPr>
                    </a:p>
                  </a:txBody>
                  <a:tcPr marL="9275" marR="9275" marT="9275" marB="0" anchor="b"/>
                </a:tc>
              </a:tr>
              <a:tr h="237027">
                <a:tc>
                  <a:txBody>
                    <a:bodyPr/>
                    <a:lstStyle/>
                    <a:p>
                      <a:pPr algn="l" fontAlgn="b"/>
                      <a:r>
                        <a:rPr lang="cs-CZ" sz="1400" u="none" strike="noStrike" dirty="0">
                          <a:effectLst/>
                        </a:rPr>
                        <a:t>členské příspěvky</a:t>
                      </a:r>
                      <a:endParaRPr lang="cs-CZ" sz="1400" b="0" i="0" u="none" strike="noStrike" dirty="0">
                        <a:solidFill>
                          <a:srgbClr val="000000"/>
                        </a:solidFill>
                        <a:effectLst/>
                        <a:latin typeface="Calibri"/>
                      </a:endParaRPr>
                    </a:p>
                  </a:txBody>
                  <a:tcPr marL="9275" marR="9275" marT="9275" marB="0" anchor="b"/>
                </a:tc>
                <a:tc>
                  <a:txBody>
                    <a:bodyPr/>
                    <a:lstStyle/>
                    <a:p>
                      <a:pPr algn="l" fontAlgn="b"/>
                      <a:r>
                        <a:rPr lang="en-GB" sz="1400" u="none" strike="noStrike" noProof="0" smtClean="0">
                          <a:effectLst/>
                        </a:rPr>
                        <a:t>Membership Fees</a:t>
                      </a:r>
                      <a:endParaRPr lang="en-GB" sz="1400" b="0" i="0" u="none" strike="noStrike" noProof="0">
                        <a:solidFill>
                          <a:srgbClr val="000000"/>
                        </a:solidFill>
                        <a:effectLst/>
                        <a:latin typeface="Calibri"/>
                      </a:endParaRPr>
                    </a:p>
                  </a:txBody>
                  <a:tcPr marL="9275" marR="9275" marT="9275" marB="0" anchor="b"/>
                </a:tc>
                <a:tc>
                  <a:txBody>
                    <a:bodyPr/>
                    <a:lstStyle/>
                    <a:p>
                      <a:pPr algn="r" fontAlgn="b"/>
                      <a:r>
                        <a:rPr lang="cs-CZ" sz="1400" u="none" strike="noStrike">
                          <a:effectLst/>
                        </a:rPr>
                        <a:t>900 000,00</a:t>
                      </a:r>
                      <a:endParaRPr lang="cs-CZ" sz="1400" b="0" i="0" u="none" strike="noStrike">
                        <a:solidFill>
                          <a:srgbClr val="000000"/>
                        </a:solidFill>
                        <a:effectLst/>
                        <a:latin typeface="Calibri"/>
                      </a:endParaRPr>
                    </a:p>
                  </a:txBody>
                  <a:tcPr marL="9275" marR="9275" marT="9275" marB="0" anchor="b"/>
                </a:tc>
              </a:tr>
              <a:tr h="237027">
                <a:tc>
                  <a:txBody>
                    <a:bodyPr/>
                    <a:lstStyle/>
                    <a:p>
                      <a:pPr algn="l" fontAlgn="b"/>
                      <a:endParaRPr lang="cs-CZ" sz="1400" b="0" i="0" u="none" strike="noStrike">
                        <a:solidFill>
                          <a:srgbClr val="000000"/>
                        </a:solidFill>
                        <a:effectLst/>
                        <a:latin typeface="Calibri"/>
                      </a:endParaRPr>
                    </a:p>
                  </a:txBody>
                  <a:tcPr marL="9275" marR="9275" marT="9275" marB="0" anchor="b"/>
                </a:tc>
                <a:tc>
                  <a:txBody>
                    <a:bodyPr/>
                    <a:lstStyle/>
                    <a:p>
                      <a:pPr algn="l" fontAlgn="b"/>
                      <a:endParaRPr lang="en-GB" sz="1400" b="0" i="0" u="none" strike="noStrike" noProof="0">
                        <a:solidFill>
                          <a:srgbClr val="000000"/>
                        </a:solidFill>
                        <a:effectLst/>
                        <a:latin typeface="Calibri"/>
                      </a:endParaRPr>
                    </a:p>
                  </a:txBody>
                  <a:tcPr marL="9275" marR="9275" marT="9275" marB="0" anchor="b"/>
                </a:tc>
                <a:tc>
                  <a:txBody>
                    <a:bodyPr/>
                    <a:lstStyle/>
                    <a:p>
                      <a:pPr algn="l" fontAlgn="b"/>
                      <a:endParaRPr lang="cs-CZ" sz="1400" b="0" i="0" u="none" strike="noStrike">
                        <a:solidFill>
                          <a:srgbClr val="000000"/>
                        </a:solidFill>
                        <a:effectLst/>
                        <a:latin typeface="Calibri"/>
                      </a:endParaRPr>
                    </a:p>
                  </a:txBody>
                  <a:tcPr marL="9275" marR="9275" marT="9275" marB="0" anchor="b"/>
                </a:tc>
              </a:tr>
              <a:tr h="0">
                <a:tc>
                  <a:txBody>
                    <a:bodyPr/>
                    <a:lstStyle/>
                    <a:p>
                      <a:pPr algn="l" fontAlgn="b"/>
                      <a:r>
                        <a:rPr lang="cs-CZ" sz="1400" u="none" strike="noStrike" dirty="0" smtClean="0">
                          <a:effectLst/>
                        </a:rPr>
                        <a:t>Rezerva</a:t>
                      </a:r>
                      <a:endParaRPr lang="cs-CZ" sz="1400" b="0" i="0" u="none" strike="noStrike" dirty="0">
                        <a:solidFill>
                          <a:srgbClr val="000000"/>
                        </a:solidFill>
                        <a:effectLst/>
                        <a:latin typeface="Calibri"/>
                      </a:endParaRPr>
                    </a:p>
                  </a:txBody>
                  <a:tcPr marL="9275" marR="9275" marT="9275" marB="0" anchor="b"/>
                </a:tc>
                <a:tc>
                  <a:txBody>
                    <a:bodyPr/>
                    <a:lstStyle/>
                    <a:p>
                      <a:pPr algn="l" fontAlgn="b"/>
                      <a:r>
                        <a:rPr lang="en-GB" sz="1400" u="none" strike="noStrike" noProof="0" dirty="0" smtClean="0">
                          <a:effectLst/>
                        </a:rPr>
                        <a:t>Reserve</a:t>
                      </a:r>
                      <a:endParaRPr lang="en-GB" sz="1400" b="0" i="0" u="none" strike="noStrike" noProof="0" dirty="0">
                        <a:solidFill>
                          <a:srgbClr val="000000"/>
                        </a:solidFill>
                        <a:effectLst/>
                        <a:latin typeface="Calibri"/>
                      </a:endParaRPr>
                    </a:p>
                  </a:txBody>
                  <a:tcPr marL="9275" marR="9275" marT="9275" marB="0" anchor="b"/>
                </a:tc>
                <a:tc>
                  <a:txBody>
                    <a:bodyPr/>
                    <a:lstStyle/>
                    <a:p>
                      <a:pPr algn="r" fontAlgn="b"/>
                      <a:r>
                        <a:rPr lang="cs-CZ" sz="1400" b="0" i="0" u="none" strike="noStrike" dirty="0" smtClean="0">
                          <a:solidFill>
                            <a:srgbClr val="000000"/>
                          </a:solidFill>
                          <a:effectLst/>
                          <a:latin typeface="Calibri"/>
                        </a:rPr>
                        <a:t>731</a:t>
                      </a:r>
                      <a:r>
                        <a:rPr lang="cs-CZ" sz="1400" b="0" i="0" u="none" strike="noStrike" baseline="0" dirty="0" smtClean="0">
                          <a:solidFill>
                            <a:srgbClr val="000000"/>
                          </a:solidFill>
                          <a:effectLst/>
                          <a:latin typeface="Calibri"/>
                        </a:rPr>
                        <a:t> 133</a:t>
                      </a:r>
                      <a:r>
                        <a:rPr lang="cs-CZ" sz="1400" b="0" i="0" u="none" strike="noStrike" dirty="0" smtClean="0">
                          <a:solidFill>
                            <a:srgbClr val="000000"/>
                          </a:solidFill>
                          <a:effectLst/>
                          <a:latin typeface="Calibri"/>
                        </a:rPr>
                        <a:t>,54</a:t>
                      </a:r>
                      <a:endParaRPr lang="cs-CZ" sz="1400" b="0" i="0" u="none" strike="noStrike" dirty="0">
                        <a:solidFill>
                          <a:srgbClr val="000000"/>
                        </a:solidFill>
                        <a:effectLst/>
                        <a:latin typeface="Calibri"/>
                      </a:endParaRPr>
                    </a:p>
                  </a:txBody>
                  <a:tcPr marL="9275" marR="9275" marT="9275" marB="0" anchor="b"/>
                </a:tc>
              </a:tr>
            </a:tbl>
          </a:graphicData>
        </a:graphic>
      </p:graphicFrame>
      <p:sp>
        <p:nvSpPr>
          <p:cNvPr id="6" name="Nadpis 5"/>
          <p:cNvSpPr>
            <a:spLocks noGrp="1"/>
          </p:cNvSpPr>
          <p:nvPr>
            <p:ph type="title"/>
          </p:nvPr>
        </p:nvSpPr>
        <p:spPr>
          <a:xfrm>
            <a:off x="1115616" y="274638"/>
            <a:ext cx="7571184" cy="274042"/>
          </a:xfrm>
        </p:spPr>
        <p:txBody>
          <a:bodyPr>
            <a:noAutofit/>
          </a:bodyPr>
          <a:lstStyle/>
          <a:p>
            <a:r>
              <a:rPr lang="cs-CZ" sz="2800" dirty="0" smtClean="0">
                <a:solidFill>
                  <a:schemeClr val="tx2">
                    <a:lumMod val="60000"/>
                    <a:lumOff val="40000"/>
                  </a:schemeClr>
                </a:solidFill>
              </a:rPr>
              <a:t>Rozpočet 2015/  2015 Budget </a:t>
            </a:r>
            <a:endParaRPr lang="cs-CZ" sz="2800" dirty="0">
              <a:solidFill>
                <a:schemeClr val="tx2">
                  <a:lumMod val="60000"/>
                  <a:lumOff val="40000"/>
                </a:schemeClr>
              </a:solidFill>
            </a:endParaRPr>
          </a:p>
        </p:txBody>
      </p:sp>
      <p:pic>
        <p:nvPicPr>
          <p:cNvPr id="4" name="Picture 3" descr="C:\Users\czzmitkovah\Pictures\logo.gif"/>
          <p:cNvPicPr>
            <a:picLocks noChangeAspect="1" noChangeArrowheads="1"/>
          </p:cNvPicPr>
          <p:nvPr/>
        </p:nvPicPr>
        <p:blipFill>
          <a:blip r:embed="rId2" cstate="print"/>
          <a:srcRect/>
          <a:stretch>
            <a:fillRect/>
          </a:stretch>
        </p:blipFill>
        <p:spPr bwMode="auto">
          <a:xfrm>
            <a:off x="7164288" y="6165304"/>
            <a:ext cx="571500" cy="571500"/>
          </a:xfrm>
          <a:prstGeom prst="rect">
            <a:avLst/>
          </a:prstGeom>
          <a:noFill/>
        </p:spPr>
      </p:pic>
    </p:spTree>
    <p:extLst>
      <p:ext uri="{BB962C8B-B14F-4D97-AF65-F5344CB8AC3E}">
        <p14:creationId xmlns:p14="http://schemas.microsoft.com/office/powerpoint/2010/main" val="14946596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2"/>
          <p:cNvGraphicFramePr>
            <a:graphicFrameLocks noGrp="1"/>
          </p:cNvGraphicFramePr>
          <p:nvPr>
            <p:extLst>
              <p:ext uri="{D42A27DB-BD31-4B8C-83A1-F6EECF244321}">
                <p14:modId xmlns:p14="http://schemas.microsoft.com/office/powerpoint/2010/main" val="3459463955"/>
              </p:ext>
            </p:extLst>
          </p:nvPr>
        </p:nvGraphicFramePr>
        <p:xfrm>
          <a:off x="1187623" y="1020035"/>
          <a:ext cx="6465416" cy="4181115"/>
        </p:xfrm>
        <a:graphic>
          <a:graphicData uri="http://schemas.openxmlformats.org/drawingml/2006/table">
            <a:tbl>
              <a:tblPr>
                <a:tableStyleId>{5C22544A-7EE6-4342-B048-85BDC9FD1C3A}</a:tableStyleId>
              </a:tblPr>
              <a:tblGrid>
                <a:gridCol w="2117534"/>
                <a:gridCol w="3197600"/>
                <a:gridCol w="1150282"/>
              </a:tblGrid>
              <a:tr h="278741">
                <a:tc>
                  <a:txBody>
                    <a:bodyPr/>
                    <a:lstStyle/>
                    <a:p>
                      <a:pPr algn="l" fontAlgn="b"/>
                      <a:r>
                        <a:rPr lang="cs-CZ" sz="1600" b="1" u="none" strike="noStrike" dirty="0">
                          <a:effectLst/>
                        </a:rPr>
                        <a:t>Spořící účet</a:t>
                      </a:r>
                      <a:endParaRPr lang="cs-CZ" sz="1600" b="1" i="0" u="none" strike="noStrike" dirty="0">
                        <a:solidFill>
                          <a:srgbClr val="000000"/>
                        </a:solidFill>
                        <a:effectLst/>
                        <a:latin typeface="Calibri"/>
                      </a:endParaRPr>
                    </a:p>
                  </a:txBody>
                  <a:tcPr marL="9525" marR="9525" marT="9525" marB="0" anchor="b"/>
                </a:tc>
                <a:tc>
                  <a:txBody>
                    <a:bodyPr/>
                    <a:lstStyle/>
                    <a:p>
                      <a:pPr algn="l" fontAlgn="b"/>
                      <a:r>
                        <a:rPr lang="en-GB" sz="1600" b="1" u="none" strike="noStrike" noProof="0" dirty="0" smtClean="0">
                          <a:effectLst/>
                        </a:rPr>
                        <a:t>Savings Account</a:t>
                      </a:r>
                      <a:endParaRPr lang="en-GB" sz="1600" b="1" i="0" u="none" strike="noStrike" noProof="0" dirty="0">
                        <a:solidFill>
                          <a:srgbClr val="000000"/>
                        </a:solidFill>
                        <a:effectLst/>
                        <a:latin typeface="Calibri"/>
                      </a:endParaRPr>
                    </a:p>
                  </a:txBody>
                  <a:tcPr marL="9525" marR="9525" marT="9525" marB="0" anchor="b"/>
                </a:tc>
                <a:tc>
                  <a:txBody>
                    <a:bodyPr/>
                    <a:lstStyle/>
                    <a:p>
                      <a:pPr algn="r" fontAlgn="b"/>
                      <a:r>
                        <a:rPr lang="cs-CZ" sz="1600" b="1" u="none" strike="noStrike" dirty="0" smtClean="0">
                          <a:effectLst/>
                        </a:rPr>
                        <a:t>1 508</a:t>
                      </a:r>
                      <a:r>
                        <a:rPr lang="cs-CZ" sz="1600" b="1" u="none" strike="noStrike" baseline="0" dirty="0" smtClean="0">
                          <a:effectLst/>
                        </a:rPr>
                        <a:t> 724</a:t>
                      </a:r>
                      <a:r>
                        <a:rPr lang="cs-CZ" sz="1600" b="1" u="none" strike="noStrike" dirty="0" smtClean="0">
                          <a:effectLst/>
                        </a:rPr>
                        <a:t>,17</a:t>
                      </a:r>
                      <a:endParaRPr lang="cs-CZ" sz="1600" b="1" i="0" u="none" strike="noStrike" dirty="0">
                        <a:solidFill>
                          <a:srgbClr val="000000"/>
                        </a:solidFill>
                        <a:effectLst/>
                        <a:latin typeface="Calibri"/>
                      </a:endParaRPr>
                    </a:p>
                  </a:txBody>
                  <a:tcPr marL="9525" marR="9525" marT="9525" marB="0" anchor="b"/>
                </a:tc>
              </a:tr>
              <a:tr h="278741">
                <a:tc>
                  <a:txBody>
                    <a:bodyPr/>
                    <a:lstStyle/>
                    <a:p>
                      <a:pPr algn="l" fontAlgn="b"/>
                      <a:r>
                        <a:rPr lang="cs-CZ" sz="1600" b="1" u="none" strike="noStrike" dirty="0">
                          <a:effectLst/>
                        </a:rPr>
                        <a:t>zůstatek </a:t>
                      </a:r>
                      <a:r>
                        <a:rPr lang="cs-CZ" sz="1600" b="1" u="none" strike="noStrike" dirty="0" smtClean="0">
                          <a:effectLst/>
                        </a:rPr>
                        <a:t>4.12.2015</a:t>
                      </a:r>
                      <a:endParaRPr lang="cs-CZ" sz="1600" b="1" i="0" u="none" strike="noStrike" dirty="0">
                        <a:solidFill>
                          <a:srgbClr val="000000"/>
                        </a:solidFill>
                        <a:effectLst/>
                        <a:latin typeface="Calibri"/>
                      </a:endParaRPr>
                    </a:p>
                  </a:txBody>
                  <a:tcPr marL="9525" marR="9525" marT="9525" marB="0" anchor="b"/>
                </a:tc>
                <a:tc>
                  <a:txBody>
                    <a:bodyPr/>
                    <a:lstStyle/>
                    <a:p>
                      <a:pPr algn="l" fontAlgn="b"/>
                      <a:r>
                        <a:rPr lang="en-GB" sz="1600" b="1" u="none" strike="noStrike" noProof="0" dirty="0" smtClean="0">
                          <a:effectLst/>
                        </a:rPr>
                        <a:t>Balance 4.1</a:t>
                      </a:r>
                      <a:r>
                        <a:rPr lang="cs-CZ" sz="1600" b="1" u="none" strike="noStrike" noProof="0" dirty="0" smtClean="0">
                          <a:effectLst/>
                        </a:rPr>
                        <a:t>2</a:t>
                      </a:r>
                      <a:r>
                        <a:rPr lang="en-GB" sz="1600" b="1" u="none" strike="noStrike" noProof="0" dirty="0" smtClean="0">
                          <a:effectLst/>
                        </a:rPr>
                        <a:t>.201</a:t>
                      </a:r>
                      <a:r>
                        <a:rPr lang="cs-CZ" sz="1600" b="1" u="none" strike="noStrike" noProof="0" dirty="0" smtClean="0">
                          <a:effectLst/>
                        </a:rPr>
                        <a:t>5</a:t>
                      </a:r>
                      <a:endParaRPr lang="en-GB" sz="1600" b="1" i="0" u="none" strike="noStrike" noProof="0" dirty="0">
                        <a:solidFill>
                          <a:srgbClr val="000000"/>
                        </a:solidFill>
                        <a:effectLst/>
                        <a:latin typeface="Calibri"/>
                      </a:endParaRPr>
                    </a:p>
                  </a:txBody>
                  <a:tcPr marL="9525" marR="9525" marT="9525" marB="0" anchor="b"/>
                </a:tc>
                <a:tc>
                  <a:txBody>
                    <a:bodyPr/>
                    <a:lstStyle/>
                    <a:p>
                      <a:pPr algn="r" fontAlgn="b"/>
                      <a:r>
                        <a:rPr lang="cs-CZ" sz="1600" b="1" i="0" u="none" strike="noStrike" smtClean="0">
                          <a:solidFill>
                            <a:srgbClr val="000000"/>
                          </a:solidFill>
                          <a:effectLst/>
                          <a:latin typeface="Calibri"/>
                        </a:rPr>
                        <a:t>808 039,00</a:t>
                      </a:r>
                      <a:endParaRPr lang="cs-CZ" sz="1600" b="1" i="0" u="none" strike="noStrike" dirty="0">
                        <a:solidFill>
                          <a:srgbClr val="000000"/>
                        </a:solidFill>
                        <a:effectLst/>
                        <a:latin typeface="Calibri"/>
                      </a:endParaRPr>
                    </a:p>
                  </a:txBody>
                  <a:tcPr marL="9525" marR="9525" marT="9525" marB="0" anchor="b"/>
                </a:tc>
              </a:tr>
              <a:tr h="278741">
                <a:tc>
                  <a:txBody>
                    <a:bodyPr/>
                    <a:lstStyle/>
                    <a:p>
                      <a:pPr algn="l" fontAlgn="b"/>
                      <a:r>
                        <a:rPr lang="cs-CZ" sz="1600" u="none" strike="noStrike" dirty="0" smtClean="0">
                          <a:effectLst/>
                        </a:rPr>
                        <a:t>tajemník</a:t>
                      </a:r>
                      <a:endParaRPr lang="cs-CZ" sz="1600" b="0" i="0" u="none" strike="noStrike" dirty="0">
                        <a:solidFill>
                          <a:srgbClr val="000000"/>
                        </a:solidFill>
                        <a:effectLst/>
                        <a:latin typeface="Calibri"/>
                      </a:endParaRPr>
                    </a:p>
                  </a:txBody>
                  <a:tcPr marL="9525" marR="9525" marT="9525" marB="0" anchor="b"/>
                </a:tc>
                <a:tc>
                  <a:txBody>
                    <a:bodyPr/>
                    <a:lstStyle/>
                    <a:p>
                      <a:pPr algn="l" fontAlgn="b"/>
                      <a:r>
                        <a:rPr lang="en-GB" sz="1600" u="none" strike="noStrike" noProof="0" smtClean="0">
                          <a:effectLst/>
                        </a:rPr>
                        <a:t>General Secretary</a:t>
                      </a:r>
                      <a:endParaRPr lang="en-GB" sz="1600" b="0" i="0" u="none" strike="noStrike" noProof="0">
                        <a:solidFill>
                          <a:srgbClr val="000000"/>
                        </a:solidFill>
                        <a:effectLst/>
                        <a:latin typeface="Calibri"/>
                      </a:endParaRPr>
                    </a:p>
                  </a:txBody>
                  <a:tcPr marL="9525" marR="9525" marT="9525" marB="0" anchor="b"/>
                </a:tc>
                <a:tc>
                  <a:txBody>
                    <a:bodyPr/>
                    <a:lstStyle/>
                    <a:p>
                      <a:pPr algn="r" fontAlgn="b"/>
                      <a:r>
                        <a:rPr lang="cs-CZ" sz="1600" u="none" strike="noStrike" dirty="0" smtClean="0">
                          <a:effectLst/>
                        </a:rPr>
                        <a:t>-665 500,00</a:t>
                      </a:r>
                      <a:endParaRPr lang="cs-CZ" sz="1600" b="0" i="0" u="none" strike="noStrike" dirty="0">
                        <a:solidFill>
                          <a:srgbClr val="000000"/>
                        </a:solidFill>
                        <a:effectLst/>
                        <a:latin typeface="Calibri"/>
                      </a:endParaRPr>
                    </a:p>
                  </a:txBody>
                  <a:tcPr marL="9525" marR="9525" marT="9525" marB="0" anchor="b"/>
                </a:tc>
              </a:tr>
              <a:tr h="278741">
                <a:tc>
                  <a:txBody>
                    <a:bodyPr/>
                    <a:lstStyle/>
                    <a:p>
                      <a:pPr algn="l" fontAlgn="b"/>
                      <a:r>
                        <a:rPr lang="cs-CZ" sz="1600" u="none" strike="noStrike" dirty="0">
                          <a:effectLst/>
                        </a:rPr>
                        <a:t>nájem prostor a techniky</a:t>
                      </a:r>
                      <a:endParaRPr lang="cs-CZ" sz="1600" b="0" i="0" u="none" strike="noStrike" dirty="0">
                        <a:solidFill>
                          <a:srgbClr val="000000"/>
                        </a:solidFill>
                        <a:effectLst/>
                        <a:latin typeface="Calibri"/>
                      </a:endParaRPr>
                    </a:p>
                  </a:txBody>
                  <a:tcPr marL="9525" marR="9525" marT="9525" marB="0" anchor="b"/>
                </a:tc>
                <a:tc>
                  <a:txBody>
                    <a:bodyPr/>
                    <a:lstStyle/>
                    <a:p>
                      <a:pPr algn="l" fontAlgn="b"/>
                      <a:r>
                        <a:rPr lang="en-GB" sz="1600" u="none" strike="noStrike" noProof="0" smtClean="0">
                          <a:effectLst/>
                        </a:rPr>
                        <a:t>Other Rental Costs</a:t>
                      </a:r>
                      <a:endParaRPr lang="en-GB" sz="1600" b="0" i="0" u="none" strike="noStrike" noProof="0">
                        <a:solidFill>
                          <a:srgbClr val="000000"/>
                        </a:solidFill>
                        <a:effectLst/>
                        <a:latin typeface="Calibri"/>
                      </a:endParaRPr>
                    </a:p>
                  </a:txBody>
                  <a:tcPr marL="9525" marR="9525" marT="9525" marB="0" anchor="b"/>
                </a:tc>
                <a:tc>
                  <a:txBody>
                    <a:bodyPr/>
                    <a:lstStyle/>
                    <a:p>
                      <a:pPr algn="r" fontAlgn="b"/>
                      <a:r>
                        <a:rPr lang="cs-CZ" sz="1600" u="none" strike="noStrike" dirty="0">
                          <a:effectLst/>
                        </a:rPr>
                        <a:t>0,00</a:t>
                      </a:r>
                      <a:endParaRPr lang="cs-CZ" sz="1600" b="0" i="0" u="none" strike="noStrike" dirty="0">
                        <a:solidFill>
                          <a:srgbClr val="000000"/>
                        </a:solidFill>
                        <a:effectLst/>
                        <a:latin typeface="Calibri"/>
                      </a:endParaRPr>
                    </a:p>
                  </a:txBody>
                  <a:tcPr marL="9525" marR="9525" marT="9525" marB="0" anchor="b"/>
                </a:tc>
              </a:tr>
              <a:tr h="278741">
                <a:tc>
                  <a:txBody>
                    <a:bodyPr/>
                    <a:lstStyle/>
                    <a:p>
                      <a:pPr algn="l" fontAlgn="b"/>
                      <a:r>
                        <a:rPr lang="cs-CZ" sz="1600" u="none" strike="noStrike" dirty="0">
                          <a:effectLst/>
                        </a:rPr>
                        <a:t>ostatní služby a materiál</a:t>
                      </a:r>
                      <a:endParaRPr lang="cs-CZ" sz="1600" b="0" i="0" u="none" strike="noStrike" dirty="0">
                        <a:solidFill>
                          <a:srgbClr val="000000"/>
                        </a:solidFill>
                        <a:effectLst/>
                        <a:latin typeface="Calibri"/>
                      </a:endParaRPr>
                    </a:p>
                  </a:txBody>
                  <a:tcPr marL="9525" marR="9525" marT="9525" marB="0" anchor="b"/>
                </a:tc>
                <a:tc>
                  <a:txBody>
                    <a:bodyPr/>
                    <a:lstStyle/>
                    <a:p>
                      <a:pPr algn="l" fontAlgn="b"/>
                      <a:r>
                        <a:rPr lang="en-GB" sz="1600" u="none" strike="noStrike" noProof="0" smtClean="0">
                          <a:effectLst/>
                        </a:rPr>
                        <a:t>Other Services</a:t>
                      </a:r>
                      <a:endParaRPr lang="en-GB" sz="1600" b="0" i="0" u="none" strike="noStrike" noProof="0">
                        <a:solidFill>
                          <a:srgbClr val="000000"/>
                        </a:solidFill>
                        <a:effectLst/>
                        <a:latin typeface="Calibri"/>
                      </a:endParaRPr>
                    </a:p>
                  </a:txBody>
                  <a:tcPr marL="9525" marR="9525" marT="9525" marB="0" anchor="b"/>
                </a:tc>
                <a:tc>
                  <a:txBody>
                    <a:bodyPr/>
                    <a:lstStyle/>
                    <a:p>
                      <a:pPr algn="r" fontAlgn="b"/>
                      <a:r>
                        <a:rPr lang="cs-CZ" sz="1600" u="none" strike="noStrike" dirty="0" smtClean="0">
                          <a:effectLst/>
                        </a:rPr>
                        <a:t>-4315,00</a:t>
                      </a:r>
                      <a:endParaRPr lang="cs-CZ" sz="1600" b="0" i="0" u="none" strike="noStrike" dirty="0">
                        <a:solidFill>
                          <a:srgbClr val="000000"/>
                        </a:solidFill>
                        <a:effectLst/>
                        <a:latin typeface="Calibri"/>
                      </a:endParaRPr>
                    </a:p>
                  </a:txBody>
                  <a:tcPr marL="9525" marR="9525" marT="9525" marB="0" anchor="b"/>
                </a:tc>
              </a:tr>
              <a:tr h="278741">
                <a:tc>
                  <a:txBody>
                    <a:bodyPr/>
                    <a:lstStyle/>
                    <a:p>
                      <a:pPr algn="l" fontAlgn="b"/>
                      <a:r>
                        <a:rPr lang="cs-CZ" sz="1600" u="none" strike="noStrike" dirty="0">
                          <a:effectLst/>
                        </a:rPr>
                        <a:t>překlady a tlumočení</a:t>
                      </a:r>
                      <a:endParaRPr lang="cs-CZ" sz="1600" b="0" i="0" u="none" strike="noStrike" dirty="0">
                        <a:solidFill>
                          <a:srgbClr val="000000"/>
                        </a:solidFill>
                        <a:effectLst/>
                        <a:latin typeface="Calibri"/>
                      </a:endParaRPr>
                    </a:p>
                  </a:txBody>
                  <a:tcPr marL="9525" marR="9525" marT="9525" marB="0" anchor="b"/>
                </a:tc>
                <a:tc>
                  <a:txBody>
                    <a:bodyPr/>
                    <a:lstStyle/>
                    <a:p>
                      <a:pPr algn="l" fontAlgn="b"/>
                      <a:r>
                        <a:rPr lang="en-GB" sz="1600" u="none" strike="noStrike" noProof="0" smtClean="0">
                          <a:effectLst/>
                        </a:rPr>
                        <a:t>Translation and Interpretation</a:t>
                      </a:r>
                      <a:endParaRPr lang="en-GB" sz="1600" b="0" i="0" u="none" strike="noStrike" noProof="0">
                        <a:solidFill>
                          <a:srgbClr val="000000"/>
                        </a:solidFill>
                        <a:effectLst/>
                        <a:latin typeface="Calibri"/>
                      </a:endParaRPr>
                    </a:p>
                  </a:txBody>
                  <a:tcPr marL="9525" marR="9525" marT="9525" marB="0" anchor="b"/>
                </a:tc>
                <a:tc>
                  <a:txBody>
                    <a:bodyPr/>
                    <a:lstStyle/>
                    <a:p>
                      <a:pPr algn="r" fontAlgn="b"/>
                      <a:r>
                        <a:rPr lang="cs-CZ" sz="1600" b="0" i="0" u="none" strike="noStrike" dirty="0" smtClean="0">
                          <a:solidFill>
                            <a:schemeClr val="dk1"/>
                          </a:solidFill>
                          <a:effectLst/>
                          <a:latin typeface="+mn-lt"/>
                        </a:rPr>
                        <a:t>-32 398,00</a:t>
                      </a:r>
                      <a:endParaRPr lang="cs-CZ" sz="1600" b="0" i="0" u="none" strike="noStrike" dirty="0">
                        <a:solidFill>
                          <a:srgbClr val="000000"/>
                        </a:solidFill>
                        <a:effectLst/>
                        <a:latin typeface="Calibri"/>
                      </a:endParaRPr>
                    </a:p>
                  </a:txBody>
                  <a:tcPr marL="9525" marR="9525" marT="9525" marB="0" anchor="b"/>
                </a:tc>
              </a:tr>
              <a:tr h="278741">
                <a:tc>
                  <a:txBody>
                    <a:bodyPr/>
                    <a:lstStyle/>
                    <a:p>
                      <a:pPr algn="l" fontAlgn="b"/>
                      <a:r>
                        <a:rPr lang="cs-CZ" sz="1600" u="none" strike="noStrike" dirty="0">
                          <a:effectLst/>
                        </a:rPr>
                        <a:t>služby advokátů</a:t>
                      </a:r>
                      <a:endParaRPr lang="cs-CZ" sz="1600" b="0" i="0" u="none" strike="noStrike" dirty="0">
                        <a:solidFill>
                          <a:srgbClr val="000000"/>
                        </a:solidFill>
                        <a:effectLst/>
                        <a:latin typeface="Calibri"/>
                      </a:endParaRPr>
                    </a:p>
                  </a:txBody>
                  <a:tcPr marL="9525" marR="9525" marT="9525" marB="0" anchor="b"/>
                </a:tc>
                <a:tc>
                  <a:txBody>
                    <a:bodyPr/>
                    <a:lstStyle/>
                    <a:p>
                      <a:pPr algn="l" fontAlgn="b"/>
                      <a:r>
                        <a:rPr lang="en-GB" sz="1600" u="none" strike="noStrike" noProof="0" smtClean="0">
                          <a:effectLst/>
                        </a:rPr>
                        <a:t>Legal Services</a:t>
                      </a:r>
                      <a:endParaRPr lang="en-GB" sz="1600" b="0" i="0" u="none" strike="noStrike" noProof="0">
                        <a:solidFill>
                          <a:srgbClr val="000000"/>
                        </a:solidFill>
                        <a:effectLst/>
                        <a:latin typeface="Calibri"/>
                      </a:endParaRPr>
                    </a:p>
                  </a:txBody>
                  <a:tcPr marL="9525" marR="9525" marT="9525" marB="0" anchor="b"/>
                </a:tc>
                <a:tc>
                  <a:txBody>
                    <a:bodyPr/>
                    <a:lstStyle/>
                    <a:p>
                      <a:pPr algn="r" fontAlgn="b"/>
                      <a:r>
                        <a:rPr lang="cs-CZ" sz="1600" u="none" strike="noStrike" smtClean="0">
                          <a:effectLst/>
                        </a:rPr>
                        <a:t>-0,00</a:t>
                      </a:r>
                      <a:endParaRPr lang="cs-CZ" sz="1600" b="0" i="0" u="none" strike="noStrike" dirty="0">
                        <a:solidFill>
                          <a:srgbClr val="000000"/>
                        </a:solidFill>
                        <a:effectLst/>
                        <a:latin typeface="Calibri"/>
                      </a:endParaRPr>
                    </a:p>
                  </a:txBody>
                  <a:tcPr marL="9525" marR="9525" marT="9525" marB="0" anchor="b"/>
                </a:tc>
              </a:tr>
              <a:tr h="278741">
                <a:tc>
                  <a:txBody>
                    <a:bodyPr/>
                    <a:lstStyle/>
                    <a:p>
                      <a:pPr algn="l" fontAlgn="b"/>
                      <a:r>
                        <a:rPr lang="cs-CZ" sz="1600" u="none" strike="noStrike" dirty="0">
                          <a:effectLst/>
                        </a:rPr>
                        <a:t>služby PR</a:t>
                      </a:r>
                      <a:endParaRPr lang="cs-CZ" sz="1600" b="0" i="0" u="none" strike="noStrike" dirty="0">
                        <a:solidFill>
                          <a:srgbClr val="000000"/>
                        </a:solidFill>
                        <a:effectLst/>
                        <a:latin typeface="Calibri"/>
                      </a:endParaRPr>
                    </a:p>
                  </a:txBody>
                  <a:tcPr marL="9525" marR="9525" marT="9525" marB="0" anchor="b"/>
                </a:tc>
                <a:tc>
                  <a:txBody>
                    <a:bodyPr/>
                    <a:lstStyle/>
                    <a:p>
                      <a:pPr algn="l" fontAlgn="b"/>
                      <a:r>
                        <a:rPr lang="en-GB" sz="1600" u="none" strike="noStrike" noProof="0" smtClean="0">
                          <a:effectLst/>
                        </a:rPr>
                        <a:t>PR Services</a:t>
                      </a:r>
                      <a:endParaRPr lang="en-GB" sz="1600" b="0" i="0" u="none" strike="noStrike" noProof="0">
                        <a:solidFill>
                          <a:srgbClr val="000000"/>
                        </a:solidFill>
                        <a:effectLst/>
                        <a:latin typeface="Calibri"/>
                      </a:endParaRPr>
                    </a:p>
                  </a:txBody>
                  <a:tcPr marL="9525" marR="9525" marT="9525" marB="0" anchor="b"/>
                </a:tc>
                <a:tc>
                  <a:txBody>
                    <a:bodyPr/>
                    <a:lstStyle/>
                    <a:p>
                      <a:pPr algn="r" fontAlgn="b"/>
                      <a:r>
                        <a:rPr lang="cs-CZ" sz="1600" u="none" strike="noStrike" dirty="0">
                          <a:effectLst/>
                        </a:rPr>
                        <a:t>0,00</a:t>
                      </a:r>
                      <a:endParaRPr lang="cs-CZ" sz="1600" b="0" i="0" u="none" strike="noStrike" dirty="0">
                        <a:solidFill>
                          <a:srgbClr val="000000"/>
                        </a:solidFill>
                        <a:effectLst/>
                        <a:latin typeface="Calibri"/>
                      </a:endParaRPr>
                    </a:p>
                  </a:txBody>
                  <a:tcPr marL="9525" marR="9525" marT="9525" marB="0" anchor="b"/>
                </a:tc>
              </a:tr>
              <a:tr h="278741">
                <a:tc>
                  <a:txBody>
                    <a:bodyPr/>
                    <a:lstStyle/>
                    <a:p>
                      <a:pPr algn="l" fontAlgn="b"/>
                      <a:r>
                        <a:rPr lang="cs-CZ" sz="1600" u="none" strike="noStrike" dirty="0">
                          <a:effectLst/>
                        </a:rPr>
                        <a:t>CICPEN web</a:t>
                      </a:r>
                      <a:endParaRPr lang="cs-CZ" sz="1600" b="0" i="0" u="none" strike="noStrike" dirty="0">
                        <a:solidFill>
                          <a:srgbClr val="000000"/>
                        </a:solidFill>
                        <a:effectLst/>
                        <a:latin typeface="Calibri"/>
                      </a:endParaRPr>
                    </a:p>
                  </a:txBody>
                  <a:tcPr marL="9525" marR="9525" marT="9525" marB="0" anchor="b"/>
                </a:tc>
                <a:tc>
                  <a:txBody>
                    <a:bodyPr/>
                    <a:lstStyle/>
                    <a:p>
                      <a:pPr algn="l" fontAlgn="b"/>
                      <a:r>
                        <a:rPr lang="en-GB" sz="1600" u="none" strike="noStrike" noProof="0" dirty="0" smtClean="0">
                          <a:effectLst/>
                        </a:rPr>
                        <a:t>CICPEN </a:t>
                      </a:r>
                      <a:r>
                        <a:rPr lang="cs-CZ" sz="1600" u="none" strike="noStrike" noProof="0" dirty="0" smtClean="0">
                          <a:effectLst/>
                        </a:rPr>
                        <a:t>W</a:t>
                      </a:r>
                      <a:r>
                        <a:rPr lang="en-GB" sz="1600" u="none" strike="noStrike" noProof="0" dirty="0" err="1" smtClean="0">
                          <a:effectLst/>
                        </a:rPr>
                        <a:t>eb</a:t>
                      </a:r>
                      <a:endParaRPr lang="en-GB" sz="1600" b="0" i="0" u="none" strike="noStrike" noProof="0" dirty="0">
                        <a:solidFill>
                          <a:srgbClr val="000000"/>
                        </a:solidFill>
                        <a:effectLst/>
                        <a:latin typeface="Calibri"/>
                      </a:endParaRPr>
                    </a:p>
                  </a:txBody>
                  <a:tcPr marL="9525" marR="9525" marT="9525" marB="0" anchor="b"/>
                </a:tc>
                <a:tc>
                  <a:txBody>
                    <a:bodyPr/>
                    <a:lstStyle/>
                    <a:p>
                      <a:pPr algn="r" fontAlgn="b"/>
                      <a:r>
                        <a:rPr lang="cs-CZ" sz="1600" u="none" strike="noStrike" dirty="0" smtClean="0">
                          <a:effectLst/>
                        </a:rPr>
                        <a:t>0,00</a:t>
                      </a:r>
                      <a:endParaRPr lang="cs-CZ" sz="1600" b="0" i="0" u="none" strike="noStrike" dirty="0">
                        <a:solidFill>
                          <a:srgbClr val="000000"/>
                        </a:solidFill>
                        <a:effectLst/>
                        <a:latin typeface="Calibri"/>
                      </a:endParaRPr>
                    </a:p>
                  </a:txBody>
                  <a:tcPr marL="9525" marR="9525" marT="9525" marB="0" anchor="b"/>
                </a:tc>
              </a:tr>
              <a:tr h="278741">
                <a:tc>
                  <a:txBody>
                    <a:bodyPr/>
                    <a:lstStyle/>
                    <a:p>
                      <a:pPr algn="l" fontAlgn="b"/>
                      <a:r>
                        <a:rPr lang="cs-CZ" sz="1600" u="none" strike="noStrike" dirty="0">
                          <a:effectLst/>
                        </a:rPr>
                        <a:t>EUROPEN</a:t>
                      </a:r>
                      <a:endParaRPr lang="cs-CZ" sz="1600" b="0" i="0" u="none" strike="noStrike" dirty="0">
                        <a:solidFill>
                          <a:srgbClr val="000000"/>
                        </a:solidFill>
                        <a:effectLst/>
                        <a:latin typeface="Calibri"/>
                      </a:endParaRPr>
                    </a:p>
                  </a:txBody>
                  <a:tcPr marL="9525" marR="9525" marT="9525" marB="0" anchor="b"/>
                </a:tc>
                <a:tc>
                  <a:txBody>
                    <a:bodyPr/>
                    <a:lstStyle/>
                    <a:p>
                      <a:pPr algn="l" fontAlgn="b"/>
                      <a:r>
                        <a:rPr lang="en-GB" sz="1600" u="none" strike="noStrike" noProof="0" smtClean="0">
                          <a:effectLst/>
                        </a:rPr>
                        <a:t>EUROPEN</a:t>
                      </a:r>
                      <a:endParaRPr lang="en-GB" sz="1600" b="0" i="0" u="none" strike="noStrike" noProof="0">
                        <a:solidFill>
                          <a:srgbClr val="000000"/>
                        </a:solidFill>
                        <a:effectLst/>
                        <a:latin typeface="Calibri"/>
                      </a:endParaRPr>
                    </a:p>
                  </a:txBody>
                  <a:tcPr marL="9525" marR="9525" marT="9525" marB="0" anchor="b"/>
                </a:tc>
                <a:tc>
                  <a:txBody>
                    <a:bodyPr/>
                    <a:lstStyle/>
                    <a:p>
                      <a:pPr algn="r" fontAlgn="b"/>
                      <a:r>
                        <a:rPr lang="cs-CZ" sz="1600" u="none" strike="noStrike" dirty="0" smtClean="0">
                          <a:effectLst/>
                        </a:rPr>
                        <a:t>-50 879,27</a:t>
                      </a:r>
                      <a:endParaRPr lang="cs-CZ" sz="1600" b="0" i="0" u="none" strike="noStrike" dirty="0">
                        <a:solidFill>
                          <a:srgbClr val="000000"/>
                        </a:solidFill>
                        <a:effectLst/>
                        <a:latin typeface="Calibri"/>
                      </a:endParaRPr>
                    </a:p>
                  </a:txBody>
                  <a:tcPr marL="9525" marR="9525" marT="9525" marB="0" anchor="b"/>
                </a:tc>
              </a:tr>
              <a:tr h="278741">
                <a:tc>
                  <a:txBody>
                    <a:bodyPr/>
                    <a:lstStyle/>
                    <a:p>
                      <a:pPr algn="l" fontAlgn="b"/>
                      <a:r>
                        <a:rPr lang="cs-CZ" sz="1600" u="none" strike="noStrike" dirty="0">
                          <a:effectLst/>
                        </a:rPr>
                        <a:t>cestovné a ubytování</a:t>
                      </a:r>
                      <a:endParaRPr lang="cs-CZ" sz="1600" b="0" i="0" u="none" strike="noStrike" dirty="0">
                        <a:solidFill>
                          <a:srgbClr val="000000"/>
                        </a:solidFill>
                        <a:effectLst/>
                        <a:latin typeface="Calibri"/>
                      </a:endParaRPr>
                    </a:p>
                  </a:txBody>
                  <a:tcPr marL="9525" marR="9525" marT="9525" marB="0" anchor="b"/>
                </a:tc>
                <a:tc>
                  <a:txBody>
                    <a:bodyPr/>
                    <a:lstStyle/>
                    <a:p>
                      <a:pPr algn="l" fontAlgn="b"/>
                      <a:r>
                        <a:rPr lang="en-GB" sz="1600" u="none" strike="noStrike" noProof="0" dirty="0" smtClean="0">
                          <a:effectLst/>
                        </a:rPr>
                        <a:t>Travel Costs and Accommodation</a:t>
                      </a:r>
                      <a:endParaRPr lang="en-GB" sz="1600" b="0" i="0" u="none" strike="noStrike" noProof="0" dirty="0">
                        <a:solidFill>
                          <a:srgbClr val="000000"/>
                        </a:solidFill>
                        <a:effectLst/>
                        <a:latin typeface="Calibri"/>
                      </a:endParaRPr>
                    </a:p>
                  </a:txBody>
                  <a:tcPr marL="9525" marR="9525" marT="9525" marB="0" anchor="b"/>
                </a:tc>
                <a:tc>
                  <a:txBody>
                    <a:bodyPr/>
                    <a:lstStyle/>
                    <a:p>
                      <a:pPr algn="r" fontAlgn="b"/>
                      <a:r>
                        <a:rPr lang="cs-CZ" sz="1600" b="0" i="0" u="none" strike="noStrike" dirty="0" smtClean="0">
                          <a:solidFill>
                            <a:srgbClr val="000000"/>
                          </a:solidFill>
                          <a:effectLst/>
                          <a:latin typeface="Calibri"/>
                        </a:rPr>
                        <a:t>-14 951,75</a:t>
                      </a:r>
                      <a:endParaRPr lang="cs-CZ" sz="1600" b="0" i="0" u="none" strike="noStrike" dirty="0">
                        <a:solidFill>
                          <a:srgbClr val="000000"/>
                        </a:solidFill>
                        <a:effectLst/>
                        <a:latin typeface="Calibri"/>
                      </a:endParaRPr>
                    </a:p>
                  </a:txBody>
                  <a:tcPr marL="9525" marR="9525" marT="9525" marB="0" anchor="b"/>
                </a:tc>
              </a:tr>
              <a:tr h="278741">
                <a:tc>
                  <a:txBody>
                    <a:bodyPr/>
                    <a:lstStyle/>
                    <a:p>
                      <a:pPr algn="l" fontAlgn="b"/>
                      <a:r>
                        <a:rPr lang="cs-CZ" sz="1600" u="none" strike="noStrike" dirty="0">
                          <a:effectLst/>
                        </a:rPr>
                        <a:t>náklady na reprezentaci</a:t>
                      </a:r>
                      <a:endParaRPr lang="cs-CZ" sz="1600" b="0" i="0" u="none" strike="noStrike" dirty="0">
                        <a:solidFill>
                          <a:srgbClr val="000000"/>
                        </a:solidFill>
                        <a:effectLst/>
                        <a:latin typeface="Calibri"/>
                      </a:endParaRPr>
                    </a:p>
                  </a:txBody>
                  <a:tcPr marL="9525" marR="9525" marT="9525" marB="0" anchor="b"/>
                </a:tc>
                <a:tc>
                  <a:txBody>
                    <a:bodyPr/>
                    <a:lstStyle/>
                    <a:p>
                      <a:pPr algn="l" fontAlgn="b"/>
                      <a:r>
                        <a:rPr lang="en-GB" sz="1600" u="none" strike="noStrike" noProof="0" smtClean="0">
                          <a:effectLst/>
                        </a:rPr>
                        <a:t>Entertainment Expenses</a:t>
                      </a:r>
                      <a:endParaRPr lang="en-GB" sz="1600" b="0" i="0" u="none" strike="noStrike" noProof="0">
                        <a:solidFill>
                          <a:srgbClr val="000000"/>
                        </a:solidFill>
                        <a:effectLst/>
                        <a:latin typeface="Calibri"/>
                      </a:endParaRPr>
                    </a:p>
                  </a:txBody>
                  <a:tcPr marL="9525" marR="9525" marT="9525" marB="0" anchor="b"/>
                </a:tc>
                <a:tc>
                  <a:txBody>
                    <a:bodyPr/>
                    <a:lstStyle/>
                    <a:p>
                      <a:pPr algn="r" fontAlgn="b"/>
                      <a:r>
                        <a:rPr lang="cs-CZ" sz="1600" u="none" strike="noStrike" dirty="0" smtClean="0">
                          <a:effectLst/>
                        </a:rPr>
                        <a:t>-10</a:t>
                      </a:r>
                      <a:r>
                        <a:rPr lang="cs-CZ" sz="1600" u="none" strike="noStrike" baseline="0" dirty="0" smtClean="0">
                          <a:effectLst/>
                        </a:rPr>
                        <a:t> 000</a:t>
                      </a:r>
                      <a:r>
                        <a:rPr lang="cs-CZ" sz="1600" u="none" strike="noStrike" dirty="0" smtClean="0">
                          <a:effectLst/>
                        </a:rPr>
                        <a:t>,00</a:t>
                      </a:r>
                      <a:endParaRPr lang="cs-CZ" sz="1600" b="0" i="0" u="none" strike="noStrike" dirty="0">
                        <a:solidFill>
                          <a:srgbClr val="000000"/>
                        </a:solidFill>
                        <a:effectLst/>
                        <a:latin typeface="Calibri"/>
                      </a:endParaRPr>
                    </a:p>
                  </a:txBody>
                  <a:tcPr marL="9525" marR="9525" marT="9525" marB="0" anchor="b"/>
                </a:tc>
              </a:tr>
              <a:tr h="278741">
                <a:tc>
                  <a:txBody>
                    <a:bodyPr/>
                    <a:lstStyle/>
                    <a:p>
                      <a:pPr algn="l" fontAlgn="b"/>
                      <a:r>
                        <a:rPr lang="cs-CZ" sz="1600" u="none" strike="noStrike" dirty="0">
                          <a:effectLst/>
                        </a:rPr>
                        <a:t>účetnictví a </a:t>
                      </a:r>
                      <a:r>
                        <a:rPr lang="cs-CZ" sz="1600" u="none" strike="noStrike" dirty="0" smtClean="0">
                          <a:effectLst/>
                        </a:rPr>
                        <a:t>koordinace</a:t>
                      </a:r>
                      <a:endParaRPr lang="cs-CZ" sz="1600" b="0" i="0" u="none" strike="noStrike" dirty="0">
                        <a:solidFill>
                          <a:srgbClr val="000000"/>
                        </a:solidFill>
                        <a:effectLst/>
                        <a:latin typeface="Calibri"/>
                      </a:endParaRPr>
                    </a:p>
                  </a:txBody>
                  <a:tcPr marL="9525" marR="9525" marT="9525" marB="0" anchor="b"/>
                </a:tc>
                <a:tc>
                  <a:txBody>
                    <a:bodyPr/>
                    <a:lstStyle/>
                    <a:p>
                      <a:pPr algn="l" fontAlgn="b"/>
                      <a:r>
                        <a:rPr lang="en-GB" sz="1600" u="none" strike="noStrike" noProof="0" smtClean="0">
                          <a:effectLst/>
                        </a:rPr>
                        <a:t>Accounting and Coordination</a:t>
                      </a:r>
                      <a:endParaRPr lang="en-GB" sz="1600" b="0" i="0" u="none" strike="noStrike" noProof="0">
                        <a:solidFill>
                          <a:srgbClr val="000000"/>
                        </a:solidFill>
                        <a:effectLst/>
                        <a:latin typeface="Calibri"/>
                      </a:endParaRPr>
                    </a:p>
                  </a:txBody>
                  <a:tcPr marL="9525" marR="9525" marT="9525" marB="0" anchor="b"/>
                </a:tc>
                <a:tc>
                  <a:txBody>
                    <a:bodyPr/>
                    <a:lstStyle/>
                    <a:p>
                      <a:pPr algn="r" fontAlgn="b"/>
                      <a:r>
                        <a:rPr lang="cs-CZ" sz="1600" u="none" strike="noStrike" dirty="0" smtClean="0">
                          <a:effectLst/>
                        </a:rPr>
                        <a:t>-12</a:t>
                      </a:r>
                      <a:r>
                        <a:rPr lang="cs-CZ" sz="1600" u="none" strike="noStrike" baseline="0" dirty="0" smtClean="0">
                          <a:effectLst/>
                        </a:rPr>
                        <a:t> 100</a:t>
                      </a:r>
                      <a:r>
                        <a:rPr lang="cs-CZ" sz="1600" u="none" strike="noStrike" dirty="0" smtClean="0">
                          <a:effectLst/>
                        </a:rPr>
                        <a:t>,00</a:t>
                      </a:r>
                      <a:endParaRPr lang="cs-CZ" sz="1600" b="0" i="0" u="none" strike="noStrike" dirty="0">
                        <a:solidFill>
                          <a:srgbClr val="000000"/>
                        </a:solidFill>
                        <a:effectLst/>
                        <a:latin typeface="Calibri"/>
                      </a:endParaRPr>
                    </a:p>
                  </a:txBody>
                  <a:tcPr marL="9525" marR="9525" marT="9525" marB="0" anchor="b"/>
                </a:tc>
              </a:tr>
              <a:tr h="278741">
                <a:tc>
                  <a:txBody>
                    <a:bodyPr/>
                    <a:lstStyle/>
                    <a:p>
                      <a:pPr algn="l" fontAlgn="b"/>
                      <a:r>
                        <a:rPr lang="cs-CZ" sz="1600" u="none" strike="noStrike" dirty="0">
                          <a:effectLst/>
                        </a:rPr>
                        <a:t>bankovní poplatky </a:t>
                      </a:r>
                      <a:endParaRPr lang="cs-CZ" sz="1600" b="0" i="0" u="none" strike="noStrike" dirty="0">
                        <a:solidFill>
                          <a:srgbClr val="000000"/>
                        </a:solidFill>
                        <a:effectLst/>
                        <a:latin typeface="Calibri"/>
                      </a:endParaRPr>
                    </a:p>
                  </a:txBody>
                  <a:tcPr marL="9525" marR="9525" marT="9525" marB="0" anchor="b"/>
                </a:tc>
                <a:tc>
                  <a:txBody>
                    <a:bodyPr/>
                    <a:lstStyle/>
                    <a:p>
                      <a:pPr algn="l" fontAlgn="b"/>
                      <a:r>
                        <a:rPr lang="en-GB" sz="1600" u="none" strike="noStrike" noProof="0" smtClean="0">
                          <a:effectLst/>
                        </a:rPr>
                        <a:t>Banking Fees</a:t>
                      </a:r>
                      <a:endParaRPr lang="en-GB" sz="1600" b="0" i="0" u="none" strike="noStrike" noProof="0">
                        <a:solidFill>
                          <a:srgbClr val="000000"/>
                        </a:solidFill>
                        <a:effectLst/>
                        <a:latin typeface="Calibri"/>
                      </a:endParaRPr>
                    </a:p>
                  </a:txBody>
                  <a:tcPr marL="9525" marR="9525" marT="9525" marB="0" anchor="b"/>
                </a:tc>
                <a:tc>
                  <a:txBody>
                    <a:bodyPr/>
                    <a:lstStyle/>
                    <a:p>
                      <a:pPr algn="r" fontAlgn="b"/>
                      <a:r>
                        <a:rPr lang="cs-CZ" sz="1600" u="none" strike="noStrike" dirty="0" smtClean="0">
                          <a:effectLst/>
                        </a:rPr>
                        <a:t>-4295,00</a:t>
                      </a:r>
                      <a:endParaRPr lang="cs-CZ" sz="1600" b="0" i="0" u="none" strike="noStrike" dirty="0">
                        <a:solidFill>
                          <a:srgbClr val="000000"/>
                        </a:solidFill>
                        <a:effectLst/>
                        <a:latin typeface="Calibri"/>
                      </a:endParaRPr>
                    </a:p>
                  </a:txBody>
                  <a:tcPr marL="9525" marR="9525" marT="9525" marB="0" anchor="b"/>
                </a:tc>
              </a:tr>
              <a:tr h="278741">
                <a:tc>
                  <a:txBody>
                    <a:bodyPr/>
                    <a:lstStyle/>
                    <a:p>
                      <a:pPr algn="l" fontAlgn="b"/>
                      <a:r>
                        <a:rPr lang="cs-CZ" sz="1600" u="none" strike="noStrike" dirty="0">
                          <a:effectLst/>
                        </a:rPr>
                        <a:t>členské příspěvky</a:t>
                      </a:r>
                      <a:endParaRPr lang="cs-CZ" sz="1600" b="0" i="0" u="none" strike="noStrike" dirty="0">
                        <a:solidFill>
                          <a:srgbClr val="000000"/>
                        </a:solidFill>
                        <a:effectLst/>
                        <a:latin typeface="Calibri"/>
                      </a:endParaRPr>
                    </a:p>
                  </a:txBody>
                  <a:tcPr marL="9525" marR="9525" marT="9525" marB="0" anchor="b"/>
                </a:tc>
                <a:tc>
                  <a:txBody>
                    <a:bodyPr/>
                    <a:lstStyle/>
                    <a:p>
                      <a:pPr algn="l" fontAlgn="b"/>
                      <a:r>
                        <a:rPr lang="en-GB" sz="1600" u="none" strike="noStrike" noProof="0" smtClean="0">
                          <a:effectLst/>
                        </a:rPr>
                        <a:t>Membership Fees</a:t>
                      </a:r>
                      <a:endParaRPr lang="en-GB" sz="1600" b="0" i="0" u="none" strike="noStrike" noProof="0">
                        <a:solidFill>
                          <a:srgbClr val="000000"/>
                        </a:solidFill>
                        <a:effectLst/>
                        <a:latin typeface="Calibri"/>
                      </a:endParaRPr>
                    </a:p>
                  </a:txBody>
                  <a:tcPr marL="9525" marR="9525" marT="9525" marB="0" anchor="b"/>
                </a:tc>
                <a:tc>
                  <a:txBody>
                    <a:bodyPr/>
                    <a:lstStyle/>
                    <a:p>
                      <a:pPr algn="r" fontAlgn="b"/>
                      <a:r>
                        <a:rPr lang="cs-CZ" sz="1600" b="0" i="0" u="none" strike="noStrike" dirty="0" smtClean="0">
                          <a:solidFill>
                            <a:schemeClr val="dk1"/>
                          </a:solidFill>
                          <a:effectLst/>
                          <a:latin typeface="+mn-lt"/>
                        </a:rPr>
                        <a:t>895</a:t>
                      </a:r>
                      <a:r>
                        <a:rPr lang="cs-CZ" sz="1600" b="0" i="0" u="none" strike="noStrike" baseline="0" dirty="0" smtClean="0">
                          <a:solidFill>
                            <a:schemeClr val="dk1"/>
                          </a:solidFill>
                          <a:effectLst/>
                          <a:latin typeface="+mn-lt"/>
                        </a:rPr>
                        <a:t> 800,06</a:t>
                      </a:r>
                      <a:endParaRPr lang="cs-CZ" sz="1600" b="0" i="0" u="none" strike="noStrike" dirty="0">
                        <a:solidFill>
                          <a:srgbClr val="000000"/>
                        </a:solidFill>
                        <a:effectLst/>
                        <a:latin typeface="Calibri"/>
                      </a:endParaRPr>
                    </a:p>
                  </a:txBody>
                  <a:tcPr marL="9525" marR="9525" marT="9525" marB="0" anchor="b"/>
                </a:tc>
              </a:tr>
            </a:tbl>
          </a:graphicData>
        </a:graphic>
      </p:graphicFrame>
      <p:sp>
        <p:nvSpPr>
          <p:cNvPr id="4" name="Nadpis 3"/>
          <p:cNvSpPr>
            <a:spLocks noGrp="1"/>
          </p:cNvSpPr>
          <p:nvPr>
            <p:ph type="title"/>
          </p:nvPr>
        </p:nvSpPr>
        <p:spPr>
          <a:xfrm>
            <a:off x="1331640" y="274638"/>
            <a:ext cx="7355160" cy="490066"/>
          </a:xfrm>
        </p:spPr>
        <p:txBody>
          <a:bodyPr>
            <a:normAutofit fontScale="90000"/>
          </a:bodyPr>
          <a:lstStyle/>
          <a:p>
            <a:r>
              <a:rPr lang="cs-CZ" sz="3200" b="1" dirty="0" smtClean="0">
                <a:solidFill>
                  <a:schemeClr val="tx2">
                    <a:lumMod val="60000"/>
                    <a:lumOff val="40000"/>
                  </a:schemeClr>
                </a:solidFill>
              </a:rPr>
              <a:t>Stav účtu / Bank </a:t>
            </a:r>
            <a:r>
              <a:rPr lang="cs-CZ" sz="3200" b="1" dirty="0" err="1" smtClean="0">
                <a:solidFill>
                  <a:schemeClr val="tx2">
                    <a:lumMod val="60000"/>
                    <a:lumOff val="40000"/>
                  </a:schemeClr>
                </a:solidFill>
              </a:rPr>
              <a:t>Account</a:t>
            </a:r>
            <a:r>
              <a:rPr lang="cs-CZ" sz="3200" b="1" dirty="0" smtClean="0">
                <a:solidFill>
                  <a:schemeClr val="tx2">
                    <a:lumMod val="60000"/>
                    <a:lumOff val="40000"/>
                  </a:schemeClr>
                </a:solidFill>
              </a:rPr>
              <a:t> as </a:t>
            </a:r>
            <a:r>
              <a:rPr lang="cs-CZ" sz="3200" b="1" dirty="0" err="1" smtClean="0">
                <a:solidFill>
                  <a:schemeClr val="tx2">
                    <a:lumMod val="60000"/>
                    <a:lumOff val="40000"/>
                  </a:schemeClr>
                </a:solidFill>
              </a:rPr>
              <a:t>of</a:t>
            </a:r>
            <a:r>
              <a:rPr lang="cs-CZ" sz="3200" b="1" dirty="0" smtClean="0">
                <a:solidFill>
                  <a:schemeClr val="tx2">
                    <a:lumMod val="60000"/>
                    <a:lumOff val="40000"/>
                  </a:schemeClr>
                </a:solidFill>
              </a:rPr>
              <a:t> 4.12.2015</a:t>
            </a:r>
            <a:endParaRPr lang="cs-CZ" sz="3200" b="1" dirty="0">
              <a:solidFill>
                <a:schemeClr val="tx2">
                  <a:lumMod val="60000"/>
                  <a:lumOff val="40000"/>
                </a:schemeClr>
              </a:solidFill>
            </a:endParaRPr>
          </a:p>
        </p:txBody>
      </p:sp>
      <p:pic>
        <p:nvPicPr>
          <p:cNvPr id="5" name="Picture 2" descr="C:\Users\czzmitkovah\Pictures\logo.gif"/>
          <p:cNvPicPr>
            <a:picLocks noChangeAspect="1" noChangeArrowheads="1"/>
          </p:cNvPicPr>
          <p:nvPr/>
        </p:nvPicPr>
        <p:blipFill>
          <a:blip r:embed="rId2" cstate="print"/>
          <a:srcRect/>
          <a:stretch>
            <a:fillRect/>
          </a:stretch>
        </p:blipFill>
        <p:spPr bwMode="auto">
          <a:xfrm>
            <a:off x="7740352" y="6093296"/>
            <a:ext cx="571500" cy="571500"/>
          </a:xfrm>
          <a:prstGeom prst="rect">
            <a:avLst/>
          </a:prstGeom>
          <a:noFill/>
        </p:spPr>
      </p:pic>
    </p:spTree>
    <p:extLst>
      <p:ext uri="{BB962C8B-B14F-4D97-AF65-F5344CB8AC3E}">
        <p14:creationId xmlns:p14="http://schemas.microsoft.com/office/powerpoint/2010/main" val="18172756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043608" y="332656"/>
            <a:ext cx="7653536" cy="432048"/>
          </a:xfrm>
        </p:spPr>
        <p:txBody>
          <a:bodyPr>
            <a:noAutofit/>
          </a:bodyPr>
          <a:lstStyle/>
          <a:p>
            <a:r>
              <a:rPr lang="cs-CZ" sz="2800" b="1" dirty="0" smtClean="0">
                <a:solidFill>
                  <a:schemeClr val="tx2">
                    <a:lumMod val="60000"/>
                    <a:lumOff val="40000"/>
                  </a:schemeClr>
                </a:solidFill>
              </a:rPr>
              <a:t>Očekávaný stav financí / </a:t>
            </a:r>
            <a:r>
              <a:rPr lang="cs-CZ" sz="2800" b="1" dirty="0" err="1" smtClean="0">
                <a:solidFill>
                  <a:schemeClr val="tx2">
                    <a:lumMod val="60000"/>
                    <a:lumOff val="40000"/>
                  </a:schemeClr>
                </a:solidFill>
              </a:rPr>
              <a:t>Financial</a:t>
            </a:r>
            <a:r>
              <a:rPr lang="cs-CZ" sz="2800" b="1" dirty="0" smtClean="0">
                <a:solidFill>
                  <a:schemeClr val="tx2">
                    <a:lumMod val="60000"/>
                    <a:lumOff val="40000"/>
                  </a:schemeClr>
                </a:solidFill>
              </a:rPr>
              <a:t> </a:t>
            </a:r>
            <a:r>
              <a:rPr lang="cs-CZ" sz="2800" b="1" dirty="0" err="1" smtClean="0">
                <a:solidFill>
                  <a:schemeClr val="tx2">
                    <a:lumMod val="60000"/>
                    <a:lumOff val="40000"/>
                  </a:schemeClr>
                </a:solidFill>
              </a:rPr>
              <a:t>Forecast</a:t>
            </a:r>
            <a:r>
              <a:rPr lang="cs-CZ" sz="2800" b="1" dirty="0" smtClean="0">
                <a:solidFill>
                  <a:schemeClr val="tx2">
                    <a:lumMod val="60000"/>
                    <a:lumOff val="40000"/>
                  </a:schemeClr>
                </a:solidFill>
              </a:rPr>
              <a:t> </a:t>
            </a:r>
            <a:endParaRPr lang="cs-CZ" sz="2800" b="1" dirty="0">
              <a:solidFill>
                <a:schemeClr val="tx2">
                  <a:lumMod val="60000"/>
                  <a:lumOff val="40000"/>
                </a:schemeClr>
              </a:solidFill>
            </a:endParaRPr>
          </a:p>
        </p:txBody>
      </p:sp>
      <p:graphicFrame>
        <p:nvGraphicFramePr>
          <p:cNvPr id="4" name="Tabulka 3"/>
          <p:cNvGraphicFramePr>
            <a:graphicFrameLocks noGrp="1"/>
          </p:cNvGraphicFramePr>
          <p:nvPr>
            <p:extLst>
              <p:ext uri="{D42A27DB-BD31-4B8C-83A1-F6EECF244321}">
                <p14:modId xmlns:p14="http://schemas.microsoft.com/office/powerpoint/2010/main" val="3287440191"/>
              </p:ext>
            </p:extLst>
          </p:nvPr>
        </p:nvGraphicFramePr>
        <p:xfrm>
          <a:off x="323528" y="980727"/>
          <a:ext cx="8496944" cy="5175882"/>
        </p:xfrm>
        <a:graphic>
          <a:graphicData uri="http://schemas.openxmlformats.org/drawingml/2006/table">
            <a:tbl>
              <a:tblPr>
                <a:tableStyleId>{5C22544A-7EE6-4342-B048-85BDC9FD1C3A}</a:tableStyleId>
              </a:tblPr>
              <a:tblGrid>
                <a:gridCol w="3385081"/>
                <a:gridCol w="3717719"/>
                <a:gridCol w="1394144"/>
              </a:tblGrid>
              <a:tr h="42245">
                <a:tc>
                  <a:txBody>
                    <a:bodyPr/>
                    <a:lstStyle/>
                    <a:p>
                      <a:pPr algn="l" fontAlgn="b"/>
                      <a:r>
                        <a:rPr lang="cs-CZ" sz="1600" b="0" u="none" strike="noStrike" dirty="0">
                          <a:effectLst/>
                        </a:rPr>
                        <a:t>zůstatek  </a:t>
                      </a:r>
                      <a:r>
                        <a:rPr lang="cs-CZ" sz="1600" b="0" u="none" strike="noStrike" dirty="0" smtClean="0">
                          <a:effectLst/>
                        </a:rPr>
                        <a:t>1.1.2015</a:t>
                      </a:r>
                      <a:endParaRPr lang="cs-CZ" sz="1600" b="0" i="0" u="none" strike="noStrike" dirty="0">
                        <a:solidFill>
                          <a:srgbClr val="000000"/>
                        </a:solidFill>
                        <a:effectLst/>
                        <a:latin typeface="Calibri"/>
                      </a:endParaRPr>
                    </a:p>
                  </a:txBody>
                  <a:tcPr marL="9525" marR="9525" marT="9525" marB="0" anchor="b"/>
                </a:tc>
                <a:tc>
                  <a:txBody>
                    <a:bodyPr/>
                    <a:lstStyle/>
                    <a:p>
                      <a:pPr algn="l" fontAlgn="b"/>
                      <a:r>
                        <a:rPr lang="en-GB" sz="1600" b="0" u="none" strike="noStrike" noProof="0" dirty="0" smtClean="0">
                          <a:effectLst/>
                        </a:rPr>
                        <a:t>Balance 1.1.201</a:t>
                      </a:r>
                      <a:r>
                        <a:rPr lang="cs-CZ" sz="1600" b="0" u="none" strike="noStrike" noProof="0" dirty="0" smtClean="0">
                          <a:effectLst/>
                        </a:rPr>
                        <a:t>5</a:t>
                      </a:r>
                      <a:endParaRPr lang="en-GB" sz="1600" b="0" i="0" u="none" strike="noStrike" noProof="0" dirty="0">
                        <a:solidFill>
                          <a:srgbClr val="000000"/>
                        </a:solidFill>
                        <a:effectLst/>
                        <a:latin typeface="Calibri"/>
                      </a:endParaRPr>
                    </a:p>
                  </a:txBody>
                  <a:tcPr marL="9525" marR="9525" marT="9525" marB="0" anchor="b"/>
                </a:tc>
                <a:tc>
                  <a:txBody>
                    <a:bodyPr/>
                    <a:lstStyle/>
                    <a:p>
                      <a:pPr algn="r" fontAlgn="b"/>
                      <a:r>
                        <a:rPr lang="cs-CZ" sz="1600" b="0" u="none" strike="noStrike" dirty="0" smtClean="0">
                          <a:effectLst/>
                        </a:rPr>
                        <a:t>706</a:t>
                      </a:r>
                      <a:r>
                        <a:rPr lang="cs-CZ" sz="1600" b="0" u="none" strike="noStrike" baseline="0" dirty="0" smtClean="0">
                          <a:effectLst/>
                        </a:rPr>
                        <a:t> 677</a:t>
                      </a:r>
                      <a:r>
                        <a:rPr lang="cs-CZ" sz="1600" b="0" u="none" strike="noStrike" dirty="0" smtClean="0">
                          <a:effectLst/>
                        </a:rPr>
                        <a:t>,96</a:t>
                      </a:r>
                      <a:endParaRPr lang="cs-CZ" sz="1600" b="0" i="0" u="none" strike="noStrike" dirty="0">
                        <a:solidFill>
                          <a:srgbClr val="000000"/>
                        </a:solidFill>
                        <a:effectLst/>
                        <a:latin typeface="Calibri"/>
                      </a:endParaRPr>
                    </a:p>
                  </a:txBody>
                  <a:tcPr marL="9525" marR="9525" marT="9525" marB="0" anchor="b"/>
                </a:tc>
              </a:tr>
              <a:tr h="291822">
                <a:tc>
                  <a:txBody>
                    <a:bodyPr/>
                    <a:lstStyle/>
                    <a:p>
                      <a:pPr algn="l" fontAlgn="b"/>
                      <a:r>
                        <a:rPr lang="cs-CZ" sz="1600" b="0" u="none" strike="noStrike">
                          <a:effectLst/>
                        </a:rPr>
                        <a:t>tajemník</a:t>
                      </a:r>
                      <a:endParaRPr lang="cs-CZ" sz="1600" b="0" i="0" u="none" strike="noStrike">
                        <a:solidFill>
                          <a:srgbClr val="000000"/>
                        </a:solidFill>
                        <a:effectLst/>
                        <a:latin typeface="Calibri"/>
                      </a:endParaRPr>
                    </a:p>
                  </a:txBody>
                  <a:tcPr marL="9525" marR="9525" marT="9525" marB="0" anchor="b"/>
                </a:tc>
                <a:tc>
                  <a:txBody>
                    <a:bodyPr/>
                    <a:lstStyle/>
                    <a:p>
                      <a:pPr algn="l" fontAlgn="b"/>
                      <a:r>
                        <a:rPr lang="en-GB" sz="1600" b="0" u="none" strike="noStrike" noProof="0" smtClean="0">
                          <a:effectLst/>
                        </a:rPr>
                        <a:t>General Secretary</a:t>
                      </a:r>
                      <a:endParaRPr lang="en-GB" sz="1600" b="0" i="0" u="none" strike="noStrike" noProof="0">
                        <a:solidFill>
                          <a:srgbClr val="000000"/>
                        </a:solidFill>
                        <a:effectLst/>
                        <a:latin typeface="Calibri"/>
                      </a:endParaRPr>
                    </a:p>
                  </a:txBody>
                  <a:tcPr marL="9525" marR="9525" marT="9525" marB="0" anchor="b"/>
                </a:tc>
                <a:tc>
                  <a:txBody>
                    <a:bodyPr/>
                    <a:lstStyle/>
                    <a:p>
                      <a:pPr algn="r" fontAlgn="b"/>
                      <a:r>
                        <a:rPr lang="cs-CZ" sz="1600" b="0" u="none" strike="noStrike" dirty="0">
                          <a:effectLst/>
                        </a:rPr>
                        <a:t>-</a:t>
                      </a:r>
                      <a:r>
                        <a:rPr lang="cs-CZ" sz="1600" b="0" u="none" strike="noStrike" dirty="0" smtClean="0">
                          <a:effectLst/>
                        </a:rPr>
                        <a:t>726 </a:t>
                      </a:r>
                      <a:r>
                        <a:rPr lang="cs-CZ" sz="1600" b="0" u="none" strike="noStrike" dirty="0">
                          <a:effectLst/>
                        </a:rPr>
                        <a:t>000,00</a:t>
                      </a:r>
                      <a:endParaRPr lang="cs-CZ" sz="1600" b="0" i="0" u="none" strike="noStrike" dirty="0">
                        <a:solidFill>
                          <a:srgbClr val="000000"/>
                        </a:solidFill>
                        <a:effectLst/>
                        <a:latin typeface="Calibri"/>
                      </a:endParaRPr>
                    </a:p>
                  </a:txBody>
                  <a:tcPr marL="9525" marR="9525" marT="9525" marB="0" anchor="b"/>
                </a:tc>
              </a:tr>
              <a:tr h="291822">
                <a:tc>
                  <a:txBody>
                    <a:bodyPr/>
                    <a:lstStyle/>
                    <a:p>
                      <a:pPr algn="l" fontAlgn="b"/>
                      <a:r>
                        <a:rPr lang="cs-CZ" sz="1600" b="0" u="none" strike="noStrike">
                          <a:effectLst/>
                        </a:rPr>
                        <a:t>nájem prostor a techniky</a:t>
                      </a:r>
                      <a:endParaRPr lang="cs-CZ" sz="1600" b="0" i="0" u="none" strike="noStrike">
                        <a:solidFill>
                          <a:srgbClr val="000000"/>
                        </a:solidFill>
                        <a:effectLst/>
                        <a:latin typeface="Calibri"/>
                      </a:endParaRPr>
                    </a:p>
                  </a:txBody>
                  <a:tcPr marL="9525" marR="9525" marT="9525" marB="0" anchor="b"/>
                </a:tc>
                <a:tc>
                  <a:txBody>
                    <a:bodyPr/>
                    <a:lstStyle/>
                    <a:p>
                      <a:pPr algn="l" fontAlgn="b"/>
                      <a:r>
                        <a:rPr lang="en-GB" sz="1600" b="0" u="none" strike="noStrike" noProof="0" smtClean="0">
                          <a:effectLst/>
                        </a:rPr>
                        <a:t>Other Rental Costs</a:t>
                      </a:r>
                      <a:endParaRPr lang="en-GB" sz="1600" b="0" i="0" u="none" strike="noStrike" noProof="0">
                        <a:solidFill>
                          <a:srgbClr val="000000"/>
                        </a:solidFill>
                        <a:effectLst/>
                        <a:latin typeface="Calibri"/>
                      </a:endParaRPr>
                    </a:p>
                  </a:txBody>
                  <a:tcPr marL="9525" marR="9525" marT="9525" marB="0" anchor="b"/>
                </a:tc>
                <a:tc>
                  <a:txBody>
                    <a:bodyPr/>
                    <a:lstStyle/>
                    <a:p>
                      <a:pPr algn="r" fontAlgn="b"/>
                      <a:r>
                        <a:rPr lang="cs-CZ" sz="1600" b="0" u="none" strike="noStrike" smtClean="0">
                          <a:effectLst/>
                        </a:rPr>
                        <a:t>-13 </a:t>
                      </a:r>
                      <a:r>
                        <a:rPr lang="cs-CZ" sz="1600" b="0" u="none" strike="noStrike">
                          <a:effectLst/>
                        </a:rPr>
                        <a:t>000,00</a:t>
                      </a:r>
                      <a:endParaRPr lang="cs-CZ" sz="1600" b="0" i="0" u="none" strike="noStrike">
                        <a:solidFill>
                          <a:srgbClr val="000000"/>
                        </a:solidFill>
                        <a:effectLst/>
                        <a:latin typeface="Calibri"/>
                      </a:endParaRPr>
                    </a:p>
                  </a:txBody>
                  <a:tcPr marL="9525" marR="9525" marT="9525" marB="0" anchor="b"/>
                </a:tc>
              </a:tr>
              <a:tr h="291822">
                <a:tc>
                  <a:txBody>
                    <a:bodyPr/>
                    <a:lstStyle/>
                    <a:p>
                      <a:pPr algn="l" fontAlgn="b"/>
                      <a:r>
                        <a:rPr lang="cs-CZ" sz="1600" b="0" u="none" strike="noStrike">
                          <a:effectLst/>
                        </a:rPr>
                        <a:t>ostatní služby a materiál</a:t>
                      </a:r>
                      <a:endParaRPr lang="cs-CZ" sz="1600" b="0" i="0" u="none" strike="noStrike">
                        <a:solidFill>
                          <a:srgbClr val="000000"/>
                        </a:solidFill>
                        <a:effectLst/>
                        <a:latin typeface="Calibri"/>
                      </a:endParaRPr>
                    </a:p>
                  </a:txBody>
                  <a:tcPr marL="9525" marR="9525" marT="9525" marB="0" anchor="b"/>
                </a:tc>
                <a:tc>
                  <a:txBody>
                    <a:bodyPr/>
                    <a:lstStyle/>
                    <a:p>
                      <a:pPr algn="l" fontAlgn="b"/>
                      <a:r>
                        <a:rPr lang="en-GB" sz="1600" b="0" u="none" strike="noStrike" noProof="0" smtClean="0">
                          <a:effectLst/>
                        </a:rPr>
                        <a:t>Other Services</a:t>
                      </a:r>
                      <a:endParaRPr lang="en-GB" sz="1600" b="0" i="0" u="none" strike="noStrike" noProof="0">
                        <a:solidFill>
                          <a:srgbClr val="000000"/>
                        </a:solidFill>
                        <a:effectLst/>
                        <a:latin typeface="Calibri"/>
                      </a:endParaRPr>
                    </a:p>
                  </a:txBody>
                  <a:tcPr marL="9525" marR="9525" marT="9525" marB="0" anchor="b"/>
                </a:tc>
                <a:tc>
                  <a:txBody>
                    <a:bodyPr/>
                    <a:lstStyle/>
                    <a:p>
                      <a:pPr algn="r" fontAlgn="b"/>
                      <a:r>
                        <a:rPr lang="cs-CZ" sz="1600" b="0" u="none" strike="noStrike" dirty="0">
                          <a:effectLst/>
                        </a:rPr>
                        <a:t>-12 </a:t>
                      </a:r>
                      <a:r>
                        <a:rPr lang="cs-CZ" sz="1600" b="0" u="none" strike="noStrike" dirty="0" smtClean="0">
                          <a:effectLst/>
                        </a:rPr>
                        <a:t>000,00</a:t>
                      </a:r>
                      <a:endParaRPr lang="cs-CZ" sz="1600" b="0" i="0" u="none" strike="noStrike" dirty="0">
                        <a:solidFill>
                          <a:srgbClr val="000000"/>
                        </a:solidFill>
                        <a:effectLst/>
                        <a:latin typeface="Calibri"/>
                      </a:endParaRPr>
                    </a:p>
                  </a:txBody>
                  <a:tcPr marL="9525" marR="9525" marT="9525" marB="0" anchor="b"/>
                </a:tc>
              </a:tr>
              <a:tr h="291822">
                <a:tc>
                  <a:txBody>
                    <a:bodyPr/>
                    <a:lstStyle/>
                    <a:p>
                      <a:pPr algn="l" fontAlgn="b"/>
                      <a:r>
                        <a:rPr lang="cs-CZ" sz="1600" b="0" u="none" strike="noStrike" dirty="0">
                          <a:effectLst/>
                        </a:rPr>
                        <a:t>překlady a tlumočení</a:t>
                      </a:r>
                      <a:endParaRPr lang="cs-CZ" sz="1600" b="0" i="0" u="none" strike="noStrike" dirty="0">
                        <a:solidFill>
                          <a:srgbClr val="000000"/>
                        </a:solidFill>
                        <a:effectLst/>
                        <a:latin typeface="Calibri"/>
                      </a:endParaRPr>
                    </a:p>
                  </a:txBody>
                  <a:tcPr marL="9525" marR="9525" marT="9525" marB="0" anchor="b"/>
                </a:tc>
                <a:tc>
                  <a:txBody>
                    <a:bodyPr/>
                    <a:lstStyle/>
                    <a:p>
                      <a:pPr algn="l" fontAlgn="b"/>
                      <a:r>
                        <a:rPr lang="en-GB" sz="1600" b="0" u="none" strike="noStrike" noProof="0" smtClean="0">
                          <a:effectLst/>
                        </a:rPr>
                        <a:t>Translation and INterpretation</a:t>
                      </a:r>
                      <a:endParaRPr lang="en-GB" sz="1600" b="0" i="0" u="none" strike="noStrike" noProof="0">
                        <a:solidFill>
                          <a:srgbClr val="000000"/>
                        </a:solidFill>
                        <a:effectLst/>
                        <a:latin typeface="Calibri"/>
                      </a:endParaRPr>
                    </a:p>
                  </a:txBody>
                  <a:tcPr marL="9525" marR="9525" marT="9525" marB="0" anchor="b"/>
                </a:tc>
                <a:tc>
                  <a:txBody>
                    <a:bodyPr/>
                    <a:lstStyle/>
                    <a:p>
                      <a:pPr algn="r" fontAlgn="b"/>
                      <a:r>
                        <a:rPr lang="cs-CZ" sz="1600" b="0" u="none" strike="noStrike" dirty="0" smtClean="0">
                          <a:effectLst/>
                        </a:rPr>
                        <a:t>-57</a:t>
                      </a:r>
                      <a:r>
                        <a:rPr lang="cs-CZ" sz="1600" b="0" u="none" strike="noStrike" baseline="0" dirty="0" smtClean="0">
                          <a:effectLst/>
                        </a:rPr>
                        <a:t> 398</a:t>
                      </a:r>
                      <a:r>
                        <a:rPr lang="cs-CZ" sz="1600" b="0" u="none" strike="noStrike" dirty="0" smtClean="0">
                          <a:effectLst/>
                        </a:rPr>
                        <a:t>,00</a:t>
                      </a:r>
                      <a:endParaRPr lang="cs-CZ" sz="1600" b="0" i="0" u="none" strike="noStrike" dirty="0">
                        <a:solidFill>
                          <a:srgbClr val="000000"/>
                        </a:solidFill>
                        <a:effectLst/>
                        <a:latin typeface="Calibri"/>
                      </a:endParaRPr>
                    </a:p>
                  </a:txBody>
                  <a:tcPr marL="9525" marR="9525" marT="9525" marB="0" anchor="b"/>
                </a:tc>
              </a:tr>
              <a:tr h="291822">
                <a:tc>
                  <a:txBody>
                    <a:bodyPr/>
                    <a:lstStyle/>
                    <a:p>
                      <a:pPr algn="l" fontAlgn="b"/>
                      <a:r>
                        <a:rPr lang="cs-CZ" sz="1600" b="0" u="none" strike="noStrike">
                          <a:effectLst/>
                        </a:rPr>
                        <a:t>služby advokátů</a:t>
                      </a:r>
                      <a:endParaRPr lang="cs-CZ" sz="1600" b="0" i="0" u="none" strike="noStrike">
                        <a:solidFill>
                          <a:srgbClr val="000000"/>
                        </a:solidFill>
                        <a:effectLst/>
                        <a:latin typeface="Calibri"/>
                      </a:endParaRPr>
                    </a:p>
                  </a:txBody>
                  <a:tcPr marL="9525" marR="9525" marT="9525" marB="0" anchor="b"/>
                </a:tc>
                <a:tc>
                  <a:txBody>
                    <a:bodyPr/>
                    <a:lstStyle/>
                    <a:p>
                      <a:pPr algn="l" fontAlgn="b"/>
                      <a:r>
                        <a:rPr lang="en-GB" sz="1600" b="0" u="none" strike="noStrike" noProof="0" smtClean="0">
                          <a:effectLst/>
                        </a:rPr>
                        <a:t>Legal Services</a:t>
                      </a:r>
                      <a:endParaRPr lang="en-GB" sz="1600" b="0" i="0" u="none" strike="noStrike" noProof="0">
                        <a:solidFill>
                          <a:srgbClr val="000000"/>
                        </a:solidFill>
                        <a:effectLst/>
                        <a:latin typeface="Calibri"/>
                      </a:endParaRPr>
                    </a:p>
                  </a:txBody>
                  <a:tcPr marL="9525" marR="9525" marT="9525" marB="0" anchor="b"/>
                </a:tc>
                <a:tc>
                  <a:txBody>
                    <a:bodyPr/>
                    <a:lstStyle/>
                    <a:p>
                      <a:pPr algn="r" fontAlgn="b"/>
                      <a:r>
                        <a:rPr lang="cs-CZ" sz="1600" b="0" u="none" strike="noStrike" dirty="0" smtClean="0">
                          <a:effectLst/>
                        </a:rPr>
                        <a:t>-22 500,00</a:t>
                      </a:r>
                      <a:endParaRPr lang="cs-CZ" sz="1600" b="0" i="0" u="none" strike="noStrike" dirty="0">
                        <a:solidFill>
                          <a:srgbClr val="000000"/>
                        </a:solidFill>
                        <a:effectLst/>
                        <a:latin typeface="Calibri"/>
                      </a:endParaRPr>
                    </a:p>
                  </a:txBody>
                  <a:tcPr marL="9525" marR="9525" marT="9525" marB="0" anchor="b"/>
                </a:tc>
              </a:tr>
              <a:tr h="291822">
                <a:tc>
                  <a:txBody>
                    <a:bodyPr/>
                    <a:lstStyle/>
                    <a:p>
                      <a:pPr algn="l" fontAlgn="b"/>
                      <a:r>
                        <a:rPr lang="cs-CZ" sz="1600" b="0" u="none" strike="noStrike" dirty="0">
                          <a:effectLst/>
                        </a:rPr>
                        <a:t>služby PR</a:t>
                      </a:r>
                      <a:endParaRPr lang="cs-CZ" sz="1600" b="0" i="0" u="none" strike="noStrike" dirty="0">
                        <a:solidFill>
                          <a:srgbClr val="000000"/>
                        </a:solidFill>
                        <a:effectLst/>
                        <a:latin typeface="Calibri"/>
                      </a:endParaRPr>
                    </a:p>
                  </a:txBody>
                  <a:tcPr marL="9525" marR="9525" marT="9525" marB="0" anchor="b"/>
                </a:tc>
                <a:tc>
                  <a:txBody>
                    <a:bodyPr/>
                    <a:lstStyle/>
                    <a:p>
                      <a:pPr algn="l" fontAlgn="b"/>
                      <a:r>
                        <a:rPr lang="en-GB" sz="1600" b="0" u="none" strike="noStrike" noProof="0" smtClean="0">
                          <a:effectLst/>
                        </a:rPr>
                        <a:t>PR Services</a:t>
                      </a:r>
                      <a:endParaRPr lang="en-GB" sz="1600" b="0" i="0" u="none" strike="noStrike" noProof="0">
                        <a:solidFill>
                          <a:srgbClr val="000000"/>
                        </a:solidFill>
                        <a:effectLst/>
                        <a:latin typeface="Calibri"/>
                      </a:endParaRPr>
                    </a:p>
                  </a:txBody>
                  <a:tcPr marL="9525" marR="9525" marT="9525" marB="0" anchor="b"/>
                </a:tc>
                <a:tc>
                  <a:txBody>
                    <a:bodyPr/>
                    <a:lstStyle/>
                    <a:p>
                      <a:pPr algn="r" fontAlgn="b"/>
                      <a:r>
                        <a:rPr lang="cs-CZ" sz="1600" b="0" u="none" strike="noStrike" dirty="0" smtClean="0">
                          <a:effectLst/>
                        </a:rPr>
                        <a:t>-0,00</a:t>
                      </a:r>
                      <a:endParaRPr lang="cs-CZ" sz="1600" b="0" i="0" u="none" strike="noStrike" dirty="0">
                        <a:solidFill>
                          <a:srgbClr val="000000"/>
                        </a:solidFill>
                        <a:effectLst/>
                        <a:latin typeface="Calibri"/>
                      </a:endParaRPr>
                    </a:p>
                  </a:txBody>
                  <a:tcPr marL="9525" marR="9525" marT="9525" marB="0" anchor="b"/>
                </a:tc>
              </a:tr>
              <a:tr h="291822">
                <a:tc>
                  <a:txBody>
                    <a:bodyPr/>
                    <a:lstStyle/>
                    <a:p>
                      <a:pPr algn="l" fontAlgn="b"/>
                      <a:r>
                        <a:rPr lang="cs-CZ" sz="1600" b="0" u="none" strike="noStrike">
                          <a:effectLst/>
                        </a:rPr>
                        <a:t>CICPEN web</a:t>
                      </a:r>
                      <a:endParaRPr lang="cs-CZ" sz="1600" b="0" i="0" u="none" strike="noStrike">
                        <a:solidFill>
                          <a:srgbClr val="000000"/>
                        </a:solidFill>
                        <a:effectLst/>
                        <a:latin typeface="Calibri"/>
                      </a:endParaRPr>
                    </a:p>
                  </a:txBody>
                  <a:tcPr marL="9525" marR="9525" marT="9525" marB="0" anchor="b"/>
                </a:tc>
                <a:tc>
                  <a:txBody>
                    <a:bodyPr/>
                    <a:lstStyle/>
                    <a:p>
                      <a:pPr algn="l" fontAlgn="b"/>
                      <a:r>
                        <a:rPr lang="en-GB" sz="1600" b="0" u="none" strike="noStrike" noProof="0" dirty="0" smtClean="0">
                          <a:effectLst/>
                        </a:rPr>
                        <a:t>CICPEN </a:t>
                      </a:r>
                      <a:r>
                        <a:rPr lang="cs-CZ" sz="1600" b="0" u="none" strike="noStrike" noProof="0" dirty="0" smtClean="0">
                          <a:effectLst/>
                        </a:rPr>
                        <a:t>W</a:t>
                      </a:r>
                      <a:r>
                        <a:rPr lang="en-GB" sz="1600" b="0" u="none" strike="noStrike" noProof="0" dirty="0" err="1" smtClean="0">
                          <a:effectLst/>
                        </a:rPr>
                        <a:t>eb</a:t>
                      </a:r>
                      <a:endParaRPr lang="en-GB" sz="1600" b="0" i="0" u="none" strike="noStrike" noProof="0" dirty="0">
                        <a:solidFill>
                          <a:srgbClr val="000000"/>
                        </a:solidFill>
                        <a:effectLst/>
                        <a:latin typeface="Calibri"/>
                      </a:endParaRPr>
                    </a:p>
                  </a:txBody>
                  <a:tcPr marL="9525" marR="9525" marT="9525" marB="0" anchor="b"/>
                </a:tc>
                <a:tc>
                  <a:txBody>
                    <a:bodyPr/>
                    <a:lstStyle/>
                    <a:p>
                      <a:pPr algn="r" fontAlgn="b"/>
                      <a:r>
                        <a:rPr lang="cs-CZ" sz="1600" b="0" u="none" strike="noStrike" smtClean="0">
                          <a:effectLst/>
                        </a:rPr>
                        <a:t>-10</a:t>
                      </a:r>
                      <a:r>
                        <a:rPr lang="cs-CZ" sz="1600" b="0" u="none" strike="noStrike" baseline="0" smtClean="0">
                          <a:effectLst/>
                        </a:rPr>
                        <a:t> </a:t>
                      </a:r>
                      <a:r>
                        <a:rPr lang="cs-CZ" sz="1600" b="0" u="none" strike="noStrike" baseline="0" dirty="0" smtClean="0">
                          <a:effectLst/>
                        </a:rPr>
                        <a:t>000</a:t>
                      </a:r>
                      <a:r>
                        <a:rPr lang="cs-CZ" sz="1600" b="0" u="none" strike="noStrike" dirty="0" smtClean="0">
                          <a:effectLst/>
                        </a:rPr>
                        <a:t>,00</a:t>
                      </a:r>
                      <a:endParaRPr lang="cs-CZ" sz="1600" b="0" i="0" u="none" strike="noStrike" dirty="0">
                        <a:solidFill>
                          <a:srgbClr val="000000"/>
                        </a:solidFill>
                        <a:effectLst/>
                        <a:latin typeface="Calibri"/>
                      </a:endParaRPr>
                    </a:p>
                  </a:txBody>
                  <a:tcPr marL="9525" marR="9525" marT="9525" marB="0" anchor="b"/>
                </a:tc>
              </a:tr>
              <a:tr h="291822">
                <a:tc>
                  <a:txBody>
                    <a:bodyPr/>
                    <a:lstStyle/>
                    <a:p>
                      <a:pPr algn="l" fontAlgn="b"/>
                      <a:r>
                        <a:rPr lang="cs-CZ" sz="1600" b="0" u="none" strike="noStrike">
                          <a:effectLst/>
                        </a:rPr>
                        <a:t>EUROPEN</a:t>
                      </a:r>
                      <a:endParaRPr lang="cs-CZ" sz="1600" b="0" i="0" u="none" strike="noStrike">
                        <a:solidFill>
                          <a:srgbClr val="000000"/>
                        </a:solidFill>
                        <a:effectLst/>
                        <a:latin typeface="Calibri"/>
                      </a:endParaRPr>
                    </a:p>
                  </a:txBody>
                  <a:tcPr marL="9525" marR="9525" marT="9525" marB="0" anchor="b"/>
                </a:tc>
                <a:tc>
                  <a:txBody>
                    <a:bodyPr/>
                    <a:lstStyle/>
                    <a:p>
                      <a:pPr algn="l" fontAlgn="b"/>
                      <a:r>
                        <a:rPr lang="en-GB" sz="1600" b="0" u="none" strike="noStrike" noProof="0" smtClean="0">
                          <a:effectLst/>
                        </a:rPr>
                        <a:t>EUROPEN</a:t>
                      </a:r>
                      <a:endParaRPr lang="en-GB" sz="1600" b="0" i="0" u="none" strike="noStrike" noProof="0">
                        <a:solidFill>
                          <a:srgbClr val="000000"/>
                        </a:solidFill>
                        <a:effectLst/>
                        <a:latin typeface="Calibri"/>
                      </a:endParaRPr>
                    </a:p>
                  </a:txBody>
                  <a:tcPr marL="9525" marR="9525" marT="9525" marB="0" anchor="b"/>
                </a:tc>
                <a:tc>
                  <a:txBody>
                    <a:bodyPr/>
                    <a:lstStyle/>
                    <a:p>
                      <a:pPr algn="r" fontAlgn="b"/>
                      <a:r>
                        <a:rPr lang="cs-CZ" sz="1600" b="0" u="none" strike="noStrike" dirty="0" smtClean="0">
                          <a:effectLst/>
                        </a:rPr>
                        <a:t>-50</a:t>
                      </a:r>
                      <a:r>
                        <a:rPr lang="cs-CZ" sz="1600" b="0" u="none" strike="noStrike" baseline="0" dirty="0" smtClean="0">
                          <a:effectLst/>
                        </a:rPr>
                        <a:t> 764</a:t>
                      </a:r>
                      <a:r>
                        <a:rPr lang="cs-CZ" sz="1600" b="0" u="none" strike="noStrike" dirty="0" smtClean="0">
                          <a:effectLst/>
                        </a:rPr>
                        <a:t>,69</a:t>
                      </a:r>
                      <a:endParaRPr lang="cs-CZ" sz="1600" b="0" i="0" u="none" strike="noStrike" dirty="0">
                        <a:solidFill>
                          <a:srgbClr val="000000"/>
                        </a:solidFill>
                        <a:effectLst/>
                        <a:latin typeface="Calibri"/>
                      </a:endParaRPr>
                    </a:p>
                  </a:txBody>
                  <a:tcPr marL="9525" marR="9525" marT="9525" marB="0" anchor="b"/>
                </a:tc>
              </a:tr>
              <a:tr h="291822">
                <a:tc>
                  <a:txBody>
                    <a:bodyPr/>
                    <a:lstStyle/>
                    <a:p>
                      <a:pPr algn="l" fontAlgn="b"/>
                      <a:r>
                        <a:rPr lang="cs-CZ" sz="1600" b="0" u="none" strike="noStrike">
                          <a:effectLst/>
                        </a:rPr>
                        <a:t>cestovné a ubytování</a:t>
                      </a:r>
                      <a:endParaRPr lang="cs-CZ" sz="1600" b="0" i="0" u="none" strike="noStrike">
                        <a:solidFill>
                          <a:srgbClr val="000000"/>
                        </a:solidFill>
                        <a:effectLst/>
                        <a:latin typeface="Calibri"/>
                      </a:endParaRPr>
                    </a:p>
                  </a:txBody>
                  <a:tcPr marL="9525" marR="9525" marT="9525" marB="0" anchor="b"/>
                </a:tc>
                <a:tc>
                  <a:txBody>
                    <a:bodyPr/>
                    <a:lstStyle/>
                    <a:p>
                      <a:pPr algn="l" fontAlgn="b"/>
                      <a:r>
                        <a:rPr lang="en-GB" sz="1600" b="0" u="none" strike="noStrike" noProof="0" smtClean="0">
                          <a:effectLst/>
                        </a:rPr>
                        <a:t>Travel Costs and Accommodation</a:t>
                      </a:r>
                      <a:endParaRPr lang="en-GB" sz="1600" b="0" i="0" u="none" strike="noStrike" noProof="0">
                        <a:solidFill>
                          <a:srgbClr val="000000"/>
                        </a:solidFill>
                        <a:effectLst/>
                        <a:latin typeface="Calibri"/>
                      </a:endParaRPr>
                    </a:p>
                  </a:txBody>
                  <a:tcPr marL="9525" marR="9525" marT="9525" marB="0" anchor="b"/>
                </a:tc>
                <a:tc>
                  <a:txBody>
                    <a:bodyPr/>
                    <a:lstStyle/>
                    <a:p>
                      <a:pPr algn="r" fontAlgn="b"/>
                      <a:r>
                        <a:rPr lang="cs-CZ" sz="1600" b="0" u="none" strike="noStrike" dirty="0" smtClean="0">
                          <a:effectLst/>
                        </a:rPr>
                        <a:t>-20</a:t>
                      </a:r>
                      <a:r>
                        <a:rPr lang="cs-CZ" sz="1600" b="0" u="none" strike="noStrike" baseline="0" dirty="0" smtClean="0">
                          <a:effectLst/>
                        </a:rPr>
                        <a:t> </a:t>
                      </a:r>
                      <a:r>
                        <a:rPr lang="cs-CZ" sz="1600" b="0" u="none" strike="noStrike" dirty="0" smtClean="0">
                          <a:effectLst/>
                        </a:rPr>
                        <a:t>000,00</a:t>
                      </a:r>
                      <a:endParaRPr lang="cs-CZ" sz="1600" b="0" i="0" u="none" strike="noStrike" dirty="0">
                        <a:solidFill>
                          <a:srgbClr val="000000"/>
                        </a:solidFill>
                        <a:effectLst/>
                        <a:latin typeface="Calibri"/>
                      </a:endParaRPr>
                    </a:p>
                  </a:txBody>
                  <a:tcPr marL="9525" marR="9525" marT="9525" marB="0" anchor="b"/>
                </a:tc>
              </a:tr>
              <a:tr h="291822">
                <a:tc>
                  <a:txBody>
                    <a:bodyPr/>
                    <a:lstStyle/>
                    <a:p>
                      <a:pPr algn="l" fontAlgn="b"/>
                      <a:r>
                        <a:rPr lang="cs-CZ" sz="1600" b="0" u="none" strike="noStrike">
                          <a:effectLst/>
                        </a:rPr>
                        <a:t>náklady na reprezentaci</a:t>
                      </a:r>
                      <a:endParaRPr lang="cs-CZ" sz="1600" b="0" i="0" u="none" strike="noStrike">
                        <a:solidFill>
                          <a:srgbClr val="000000"/>
                        </a:solidFill>
                        <a:effectLst/>
                        <a:latin typeface="Calibri"/>
                      </a:endParaRPr>
                    </a:p>
                  </a:txBody>
                  <a:tcPr marL="9525" marR="9525" marT="9525" marB="0" anchor="b"/>
                </a:tc>
                <a:tc>
                  <a:txBody>
                    <a:bodyPr/>
                    <a:lstStyle/>
                    <a:p>
                      <a:pPr algn="l" fontAlgn="b"/>
                      <a:r>
                        <a:rPr lang="en-GB" sz="1600" b="0" u="none" strike="noStrike" noProof="0" smtClean="0">
                          <a:effectLst/>
                        </a:rPr>
                        <a:t>Representation</a:t>
                      </a:r>
                      <a:endParaRPr lang="en-GB" sz="1600" b="0" i="0" u="none" strike="noStrike" noProof="0">
                        <a:solidFill>
                          <a:srgbClr val="000000"/>
                        </a:solidFill>
                        <a:effectLst/>
                        <a:latin typeface="Calibri"/>
                      </a:endParaRPr>
                    </a:p>
                  </a:txBody>
                  <a:tcPr marL="9525" marR="9525" marT="9525" marB="0" anchor="b"/>
                </a:tc>
                <a:tc>
                  <a:txBody>
                    <a:bodyPr/>
                    <a:lstStyle/>
                    <a:p>
                      <a:pPr algn="r" fontAlgn="b"/>
                      <a:r>
                        <a:rPr lang="cs-CZ" sz="1600" b="0" u="none" strike="noStrike" dirty="0" smtClean="0">
                          <a:effectLst/>
                        </a:rPr>
                        <a:t>-12</a:t>
                      </a:r>
                      <a:r>
                        <a:rPr lang="cs-CZ" sz="1600" b="0" u="none" strike="noStrike" baseline="0" dirty="0" smtClean="0">
                          <a:effectLst/>
                        </a:rPr>
                        <a:t> 000</a:t>
                      </a:r>
                      <a:r>
                        <a:rPr lang="cs-CZ" sz="1600" b="0" u="none" strike="noStrike" dirty="0" smtClean="0">
                          <a:effectLst/>
                        </a:rPr>
                        <a:t>,00</a:t>
                      </a:r>
                      <a:endParaRPr lang="cs-CZ" sz="1600" b="0" i="0" u="none" strike="noStrike" dirty="0">
                        <a:solidFill>
                          <a:srgbClr val="000000"/>
                        </a:solidFill>
                        <a:effectLst/>
                        <a:latin typeface="Calibri"/>
                      </a:endParaRPr>
                    </a:p>
                  </a:txBody>
                  <a:tcPr marL="9525" marR="9525" marT="9525" marB="0" anchor="b"/>
                </a:tc>
              </a:tr>
              <a:tr h="291822">
                <a:tc>
                  <a:txBody>
                    <a:bodyPr/>
                    <a:lstStyle/>
                    <a:p>
                      <a:pPr algn="l" fontAlgn="b"/>
                      <a:r>
                        <a:rPr lang="cs-CZ" sz="1600" b="0" u="none" strike="noStrike" dirty="0">
                          <a:effectLst/>
                        </a:rPr>
                        <a:t>účetnictví a </a:t>
                      </a:r>
                      <a:r>
                        <a:rPr lang="cs-CZ" sz="1600" b="0" u="none" strike="noStrike" dirty="0" smtClean="0">
                          <a:effectLst/>
                        </a:rPr>
                        <a:t>koordinace</a:t>
                      </a:r>
                      <a:endParaRPr lang="cs-CZ" sz="1600" b="0" i="0" u="none" strike="noStrike" dirty="0">
                        <a:solidFill>
                          <a:srgbClr val="000000"/>
                        </a:solidFill>
                        <a:effectLst/>
                        <a:latin typeface="Calibri"/>
                      </a:endParaRPr>
                    </a:p>
                  </a:txBody>
                  <a:tcPr marL="9525" marR="9525" marT="9525" marB="0" anchor="b"/>
                </a:tc>
                <a:tc>
                  <a:txBody>
                    <a:bodyPr/>
                    <a:lstStyle/>
                    <a:p>
                      <a:pPr algn="l" fontAlgn="b"/>
                      <a:r>
                        <a:rPr lang="en-GB" sz="1600" b="0" u="none" strike="noStrike" noProof="0" smtClean="0">
                          <a:effectLst/>
                        </a:rPr>
                        <a:t>Accounting and Coordination</a:t>
                      </a:r>
                      <a:endParaRPr lang="en-GB" sz="1600" b="0" i="0" u="none" strike="noStrike" noProof="0">
                        <a:solidFill>
                          <a:srgbClr val="000000"/>
                        </a:solidFill>
                        <a:effectLst/>
                        <a:latin typeface="Calibri"/>
                      </a:endParaRPr>
                    </a:p>
                  </a:txBody>
                  <a:tcPr marL="9525" marR="9525" marT="9525" marB="0" anchor="b"/>
                </a:tc>
                <a:tc>
                  <a:txBody>
                    <a:bodyPr/>
                    <a:lstStyle/>
                    <a:p>
                      <a:pPr algn="r" fontAlgn="b"/>
                      <a:r>
                        <a:rPr lang="cs-CZ" sz="1600" b="0" u="none" strike="noStrike" dirty="0" smtClean="0">
                          <a:effectLst/>
                        </a:rPr>
                        <a:t>-12 </a:t>
                      </a:r>
                      <a:r>
                        <a:rPr lang="cs-CZ" sz="1600" b="0" u="none" strike="noStrike" dirty="0">
                          <a:effectLst/>
                        </a:rPr>
                        <a:t>100,00</a:t>
                      </a:r>
                      <a:endParaRPr lang="cs-CZ" sz="1600" b="0" i="0" u="none" strike="noStrike" dirty="0">
                        <a:solidFill>
                          <a:srgbClr val="000000"/>
                        </a:solidFill>
                        <a:effectLst/>
                        <a:latin typeface="Calibri"/>
                      </a:endParaRPr>
                    </a:p>
                  </a:txBody>
                  <a:tcPr marL="9525" marR="9525" marT="9525" marB="0" anchor="b"/>
                </a:tc>
              </a:tr>
              <a:tr h="291822">
                <a:tc>
                  <a:txBody>
                    <a:bodyPr/>
                    <a:lstStyle/>
                    <a:p>
                      <a:pPr algn="l" fontAlgn="b"/>
                      <a:r>
                        <a:rPr lang="cs-CZ" sz="1600" b="0" u="none" strike="noStrike">
                          <a:effectLst/>
                        </a:rPr>
                        <a:t>bankovní poplatky </a:t>
                      </a:r>
                      <a:endParaRPr lang="cs-CZ" sz="1600" b="0" i="0" u="none" strike="noStrike">
                        <a:solidFill>
                          <a:srgbClr val="000000"/>
                        </a:solidFill>
                        <a:effectLst/>
                        <a:latin typeface="Calibri"/>
                      </a:endParaRPr>
                    </a:p>
                  </a:txBody>
                  <a:tcPr marL="9525" marR="9525" marT="9525" marB="0" anchor="b"/>
                </a:tc>
                <a:tc>
                  <a:txBody>
                    <a:bodyPr/>
                    <a:lstStyle/>
                    <a:p>
                      <a:pPr algn="l" fontAlgn="b"/>
                      <a:r>
                        <a:rPr lang="en-GB" sz="1600" b="0" u="none" strike="noStrike" noProof="0" smtClean="0">
                          <a:effectLst/>
                        </a:rPr>
                        <a:t>Banking Fees</a:t>
                      </a:r>
                      <a:endParaRPr lang="en-GB" sz="1600" b="0" i="0" u="none" strike="noStrike" noProof="0">
                        <a:solidFill>
                          <a:srgbClr val="000000"/>
                        </a:solidFill>
                        <a:effectLst/>
                        <a:latin typeface="Calibri"/>
                      </a:endParaRPr>
                    </a:p>
                  </a:txBody>
                  <a:tcPr marL="9525" marR="9525" marT="9525" marB="0" anchor="b"/>
                </a:tc>
                <a:tc>
                  <a:txBody>
                    <a:bodyPr/>
                    <a:lstStyle/>
                    <a:p>
                      <a:pPr algn="r" fontAlgn="b"/>
                      <a:r>
                        <a:rPr lang="cs-CZ" sz="1600" b="0" u="none" strike="noStrike" dirty="0" smtClean="0">
                          <a:effectLst/>
                        </a:rPr>
                        <a:t>-4614,00</a:t>
                      </a:r>
                      <a:endParaRPr lang="cs-CZ" sz="1600" b="0" i="0" u="none" strike="noStrike" dirty="0">
                        <a:solidFill>
                          <a:srgbClr val="000000"/>
                        </a:solidFill>
                        <a:effectLst/>
                        <a:latin typeface="Calibri"/>
                      </a:endParaRPr>
                    </a:p>
                  </a:txBody>
                  <a:tcPr marL="9525" marR="9525" marT="9525" marB="0" anchor="b"/>
                </a:tc>
              </a:tr>
              <a:tr h="291822">
                <a:tc>
                  <a:txBody>
                    <a:bodyPr/>
                    <a:lstStyle/>
                    <a:p>
                      <a:pPr algn="l" fontAlgn="b"/>
                      <a:r>
                        <a:rPr lang="cs-CZ" sz="1600" b="1" u="none" strike="noStrike" dirty="0">
                          <a:effectLst/>
                        </a:rPr>
                        <a:t>členské příspěvky*</a:t>
                      </a:r>
                      <a:endParaRPr lang="cs-CZ" sz="1600" b="1" i="0" u="none" strike="noStrike" dirty="0">
                        <a:solidFill>
                          <a:srgbClr val="000000"/>
                        </a:solidFill>
                        <a:effectLst/>
                        <a:latin typeface="Calibri"/>
                      </a:endParaRPr>
                    </a:p>
                  </a:txBody>
                  <a:tcPr marL="9525" marR="9525" marT="9525" marB="0" anchor="b"/>
                </a:tc>
                <a:tc>
                  <a:txBody>
                    <a:bodyPr/>
                    <a:lstStyle/>
                    <a:p>
                      <a:pPr algn="l" fontAlgn="b"/>
                      <a:r>
                        <a:rPr lang="en-GB" sz="1600" b="1" u="none" strike="noStrike" noProof="0" smtClean="0">
                          <a:effectLst/>
                        </a:rPr>
                        <a:t>Membership Fees*</a:t>
                      </a:r>
                      <a:endParaRPr lang="en-GB" sz="1600" b="1" i="0" u="none" strike="noStrike" noProof="0">
                        <a:solidFill>
                          <a:srgbClr val="000000"/>
                        </a:solidFill>
                        <a:effectLst/>
                        <a:latin typeface="Calibri"/>
                      </a:endParaRPr>
                    </a:p>
                  </a:txBody>
                  <a:tcPr marL="9525" marR="9525" marT="9525" marB="0" anchor="b"/>
                </a:tc>
                <a:tc>
                  <a:txBody>
                    <a:bodyPr/>
                    <a:lstStyle/>
                    <a:p>
                      <a:pPr algn="r" fontAlgn="b"/>
                      <a:r>
                        <a:rPr lang="cs-CZ" sz="1600" b="1" u="none" strike="noStrike" dirty="0" smtClean="0">
                          <a:effectLst/>
                        </a:rPr>
                        <a:t>895</a:t>
                      </a:r>
                      <a:r>
                        <a:rPr lang="cs-CZ" sz="1600" b="1" u="none" strike="noStrike" baseline="0" dirty="0" smtClean="0">
                          <a:effectLst/>
                        </a:rPr>
                        <a:t> 800</a:t>
                      </a:r>
                      <a:r>
                        <a:rPr lang="cs-CZ" sz="1600" b="1" u="none" strike="noStrike" dirty="0" smtClean="0">
                          <a:effectLst/>
                        </a:rPr>
                        <a:t>,06</a:t>
                      </a:r>
                      <a:endParaRPr lang="cs-CZ" sz="1600" b="1" i="0" u="none" strike="noStrike" dirty="0">
                        <a:solidFill>
                          <a:srgbClr val="000000"/>
                        </a:solidFill>
                        <a:effectLst/>
                        <a:latin typeface="Calibri"/>
                      </a:endParaRPr>
                    </a:p>
                  </a:txBody>
                  <a:tcPr marL="9525" marR="9525" marT="9525" marB="0" anchor="b"/>
                </a:tc>
              </a:tr>
              <a:tr h="291822">
                <a:tc>
                  <a:txBody>
                    <a:bodyPr/>
                    <a:lstStyle/>
                    <a:p>
                      <a:pPr algn="l" fontAlgn="b"/>
                      <a:r>
                        <a:rPr lang="cs-CZ" sz="1600" b="1" u="none" strike="noStrike" dirty="0">
                          <a:effectLst/>
                        </a:rPr>
                        <a:t>Spořící účet</a:t>
                      </a:r>
                      <a:endParaRPr lang="cs-CZ" sz="1600" b="1" i="0" u="none" strike="noStrike" dirty="0">
                        <a:solidFill>
                          <a:srgbClr val="000000"/>
                        </a:solidFill>
                        <a:effectLst/>
                        <a:latin typeface="Calibri"/>
                      </a:endParaRPr>
                    </a:p>
                  </a:txBody>
                  <a:tcPr marL="9525" marR="9525" marT="9525" marB="0" anchor="b"/>
                </a:tc>
                <a:tc>
                  <a:txBody>
                    <a:bodyPr/>
                    <a:lstStyle/>
                    <a:p>
                      <a:pPr algn="l" fontAlgn="b"/>
                      <a:r>
                        <a:rPr lang="en-GB" sz="1600" b="1" u="none" strike="noStrike" noProof="0" smtClean="0">
                          <a:effectLst/>
                        </a:rPr>
                        <a:t>Savings Account</a:t>
                      </a:r>
                      <a:endParaRPr lang="en-GB" sz="1600" b="1" i="0" u="none" strike="noStrike" noProof="0">
                        <a:solidFill>
                          <a:srgbClr val="000000"/>
                        </a:solidFill>
                        <a:effectLst/>
                        <a:latin typeface="Calibri"/>
                      </a:endParaRPr>
                    </a:p>
                  </a:txBody>
                  <a:tcPr marL="9525" marR="9525" marT="9525" marB="0" anchor="b"/>
                </a:tc>
                <a:tc>
                  <a:txBody>
                    <a:bodyPr/>
                    <a:lstStyle/>
                    <a:p>
                      <a:pPr algn="r" fontAlgn="b"/>
                      <a:r>
                        <a:rPr lang="cs-CZ" sz="1600" b="1" u="none" strike="noStrike" smtClean="0">
                          <a:effectLst/>
                        </a:rPr>
                        <a:t>1 </a:t>
                      </a:r>
                      <a:r>
                        <a:rPr lang="cs-CZ" sz="1600" b="1" u="none" strike="noStrike" dirty="0" smtClean="0">
                          <a:effectLst/>
                        </a:rPr>
                        <a:t>508 724,17</a:t>
                      </a:r>
                      <a:endParaRPr lang="cs-CZ" sz="1600" b="1" i="0" u="none" strike="noStrike" dirty="0">
                        <a:solidFill>
                          <a:srgbClr val="000000"/>
                        </a:solidFill>
                        <a:effectLst/>
                        <a:latin typeface="Calibri"/>
                      </a:endParaRPr>
                    </a:p>
                  </a:txBody>
                  <a:tcPr marL="9525" marR="9525" marT="9525" marB="0" anchor="b"/>
                </a:tc>
              </a:tr>
              <a:tr h="291822">
                <a:tc>
                  <a:txBody>
                    <a:bodyPr/>
                    <a:lstStyle/>
                    <a:p>
                      <a:pPr algn="l" fontAlgn="b"/>
                      <a:r>
                        <a:rPr lang="cs-CZ" sz="1600" b="0" u="none" strike="noStrike" dirty="0">
                          <a:effectLst/>
                        </a:rPr>
                        <a:t>Odhadovaný zůstatek  </a:t>
                      </a:r>
                      <a:r>
                        <a:rPr lang="cs-CZ" sz="1600" b="0" u="none" strike="noStrike" dirty="0" smtClean="0">
                          <a:effectLst/>
                        </a:rPr>
                        <a:t>31.12.2015</a:t>
                      </a:r>
                      <a:endParaRPr lang="cs-CZ" sz="1600" b="0" i="0" u="none" strike="noStrike" dirty="0">
                        <a:solidFill>
                          <a:srgbClr val="000000"/>
                        </a:solidFill>
                        <a:effectLst/>
                        <a:latin typeface="Calibri"/>
                      </a:endParaRPr>
                    </a:p>
                  </a:txBody>
                  <a:tcPr marL="9525" marR="9525" marT="9525" marB="0" anchor="b"/>
                </a:tc>
                <a:tc>
                  <a:txBody>
                    <a:bodyPr/>
                    <a:lstStyle/>
                    <a:p>
                      <a:pPr algn="l" fontAlgn="b"/>
                      <a:r>
                        <a:rPr lang="en-GB" sz="1600" b="0" u="none" strike="noStrike" noProof="0" dirty="0" smtClean="0">
                          <a:effectLst/>
                        </a:rPr>
                        <a:t>Estimated Balance 31.12.201</a:t>
                      </a:r>
                      <a:r>
                        <a:rPr lang="cs-CZ" sz="1600" b="0" u="none" strike="noStrike" noProof="0" dirty="0" smtClean="0">
                          <a:effectLst/>
                        </a:rPr>
                        <a:t>5</a:t>
                      </a:r>
                      <a:endParaRPr lang="en-GB" sz="1600" b="0" i="0" u="none" strike="noStrike" noProof="0" dirty="0">
                        <a:solidFill>
                          <a:srgbClr val="000000"/>
                        </a:solidFill>
                        <a:effectLst/>
                        <a:latin typeface="Calibri"/>
                      </a:endParaRPr>
                    </a:p>
                  </a:txBody>
                  <a:tcPr marL="9525" marR="9525" marT="9525" marB="0" anchor="b"/>
                </a:tc>
                <a:tc>
                  <a:txBody>
                    <a:bodyPr/>
                    <a:lstStyle/>
                    <a:p>
                      <a:pPr algn="r" fontAlgn="b"/>
                      <a:r>
                        <a:rPr lang="cs-CZ" sz="1600" b="0" u="none" strike="noStrike" smtClean="0">
                          <a:effectLst/>
                        </a:rPr>
                        <a:t>662 </a:t>
                      </a:r>
                      <a:r>
                        <a:rPr lang="cs-CZ" sz="1600" b="0" u="none" strike="noStrike" dirty="0" smtClean="0">
                          <a:effectLst/>
                        </a:rPr>
                        <a:t>1</a:t>
                      </a:r>
                      <a:r>
                        <a:rPr lang="cs-CZ" sz="1600" b="0" u="none" strike="noStrike" smtClean="0">
                          <a:effectLst/>
                        </a:rPr>
                        <a:t>01,33</a:t>
                      </a:r>
                      <a:endParaRPr lang="cs-CZ" sz="1600" b="0" i="0" u="none" strike="noStrike" dirty="0">
                        <a:solidFill>
                          <a:srgbClr val="000000"/>
                        </a:solidFill>
                        <a:effectLst/>
                        <a:latin typeface="Calibri"/>
                      </a:endParaRPr>
                    </a:p>
                  </a:txBody>
                  <a:tcPr marL="9525" marR="9525" marT="9525" marB="0" anchor="b"/>
                </a:tc>
              </a:tr>
              <a:tr h="291822">
                <a:tc>
                  <a:txBody>
                    <a:bodyPr/>
                    <a:lstStyle/>
                    <a:p>
                      <a:pPr algn="l" fontAlgn="b"/>
                      <a:endParaRPr lang="cs-CZ" sz="1600" b="0" i="0" u="none" strike="noStrike">
                        <a:solidFill>
                          <a:srgbClr val="000000"/>
                        </a:solidFill>
                        <a:effectLst/>
                        <a:latin typeface="Calibri"/>
                      </a:endParaRPr>
                    </a:p>
                  </a:txBody>
                  <a:tcPr marL="9525" marR="9525" marT="9525" marB="0" anchor="b"/>
                </a:tc>
                <a:tc>
                  <a:txBody>
                    <a:bodyPr/>
                    <a:lstStyle/>
                    <a:p>
                      <a:pPr algn="l" fontAlgn="b"/>
                      <a:endParaRPr lang="cs-CZ" sz="1600" b="0" i="0" u="none" strike="noStrike" dirty="0">
                        <a:solidFill>
                          <a:srgbClr val="000000"/>
                        </a:solidFill>
                        <a:effectLst/>
                        <a:latin typeface="Calibri"/>
                      </a:endParaRPr>
                    </a:p>
                  </a:txBody>
                  <a:tcPr marL="9525" marR="9525" marT="9525" marB="0" anchor="b"/>
                </a:tc>
                <a:tc>
                  <a:txBody>
                    <a:bodyPr/>
                    <a:lstStyle/>
                    <a:p>
                      <a:pPr algn="l" fontAlgn="b"/>
                      <a:endParaRPr lang="cs-CZ" sz="1600" b="0" i="0" u="none" strike="noStrike" dirty="0">
                        <a:solidFill>
                          <a:srgbClr val="000000"/>
                        </a:solidFill>
                        <a:effectLst/>
                        <a:latin typeface="Calibri"/>
                      </a:endParaRPr>
                    </a:p>
                  </a:txBody>
                  <a:tcPr marL="9525" marR="9525" marT="9525" marB="0" anchor="b"/>
                </a:tc>
              </a:tr>
              <a:tr h="109349">
                <a:tc gridSpan="2">
                  <a:txBody>
                    <a:bodyPr/>
                    <a:lstStyle/>
                    <a:p>
                      <a:pPr algn="l" fontAlgn="b"/>
                      <a:endParaRPr lang="en-US" sz="1600" b="0" i="0" u="none" strike="noStrike" dirty="0">
                        <a:solidFill>
                          <a:srgbClr val="000000"/>
                        </a:solidFill>
                        <a:effectLst/>
                        <a:latin typeface="Calibri"/>
                      </a:endParaRPr>
                    </a:p>
                  </a:txBody>
                  <a:tcPr marL="9525" marR="9525" marT="9525" marB="0" anchor="b"/>
                </a:tc>
                <a:tc hMerge="1">
                  <a:txBody>
                    <a:bodyPr/>
                    <a:lstStyle/>
                    <a:p>
                      <a:endParaRPr lang="cs-CZ"/>
                    </a:p>
                  </a:txBody>
                  <a:tcPr/>
                </a:tc>
                <a:tc>
                  <a:txBody>
                    <a:bodyPr/>
                    <a:lstStyle/>
                    <a:p>
                      <a:pPr algn="l" fontAlgn="b"/>
                      <a:endParaRPr lang="cs-CZ" sz="1600" b="0" i="0" u="none" strike="noStrike" dirty="0">
                        <a:solidFill>
                          <a:srgbClr val="000000"/>
                        </a:solidFill>
                        <a:effectLst/>
                        <a:latin typeface="Calibri"/>
                      </a:endParaRPr>
                    </a:p>
                  </a:txBody>
                  <a:tcPr marL="9525" marR="9525" marT="9525" marB="0" anchor="b"/>
                </a:tc>
              </a:tr>
            </a:tbl>
          </a:graphicData>
        </a:graphic>
      </p:graphicFrame>
      <p:pic>
        <p:nvPicPr>
          <p:cNvPr id="5" name="Picture 2" descr="C:\Users\czzmitkovah\Pictures\logo.gif"/>
          <p:cNvPicPr>
            <a:picLocks noChangeAspect="1" noChangeArrowheads="1"/>
          </p:cNvPicPr>
          <p:nvPr/>
        </p:nvPicPr>
        <p:blipFill>
          <a:blip r:embed="rId2" cstate="print"/>
          <a:srcRect/>
          <a:stretch>
            <a:fillRect/>
          </a:stretch>
        </p:blipFill>
        <p:spPr bwMode="auto">
          <a:xfrm>
            <a:off x="7740352" y="6093296"/>
            <a:ext cx="571500" cy="571500"/>
          </a:xfrm>
          <a:prstGeom prst="rect">
            <a:avLst/>
          </a:prstGeom>
          <a:noFill/>
        </p:spPr>
      </p:pic>
    </p:spTree>
    <p:extLst>
      <p:ext uri="{BB962C8B-B14F-4D97-AF65-F5344CB8AC3E}">
        <p14:creationId xmlns:p14="http://schemas.microsoft.com/office/powerpoint/2010/main" val="31951040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490066"/>
          </a:xfrm>
        </p:spPr>
        <p:txBody>
          <a:bodyPr>
            <a:normAutofit fontScale="90000"/>
          </a:bodyPr>
          <a:lstStyle/>
          <a:p>
            <a:r>
              <a:rPr lang="cs-CZ" sz="1800" dirty="0">
                <a:solidFill>
                  <a:schemeClr val="tx2">
                    <a:lumMod val="60000"/>
                    <a:lumOff val="40000"/>
                  </a:schemeClr>
                </a:solidFill>
              </a:rPr>
              <a:t>Č</a:t>
            </a:r>
            <a:r>
              <a:rPr lang="cs-CZ" sz="1800" dirty="0" smtClean="0">
                <a:solidFill>
                  <a:schemeClr val="tx2">
                    <a:lumMod val="60000"/>
                    <a:lumOff val="40000"/>
                  </a:schemeClr>
                </a:solidFill>
              </a:rPr>
              <a:t>erpání </a:t>
            </a:r>
            <a:r>
              <a:rPr lang="cs-CZ" sz="1800" dirty="0">
                <a:solidFill>
                  <a:schemeClr val="tx2">
                    <a:lumMod val="60000"/>
                    <a:lumOff val="40000"/>
                  </a:schemeClr>
                </a:solidFill>
              </a:rPr>
              <a:t>r</a:t>
            </a:r>
            <a:r>
              <a:rPr lang="cs-CZ" sz="1800" dirty="0" smtClean="0">
                <a:solidFill>
                  <a:schemeClr val="tx2">
                    <a:lumMod val="60000"/>
                    <a:lumOff val="40000"/>
                  </a:schemeClr>
                </a:solidFill>
              </a:rPr>
              <a:t>ozpočtu 2015 / 2015</a:t>
            </a:r>
            <a:br>
              <a:rPr lang="cs-CZ" sz="1800" dirty="0" smtClean="0">
                <a:solidFill>
                  <a:schemeClr val="tx2">
                    <a:lumMod val="60000"/>
                    <a:lumOff val="40000"/>
                  </a:schemeClr>
                </a:solidFill>
              </a:rPr>
            </a:br>
            <a:r>
              <a:rPr lang="cs-CZ" sz="1800" dirty="0" smtClean="0">
                <a:solidFill>
                  <a:schemeClr val="tx2">
                    <a:lumMod val="60000"/>
                    <a:lumOff val="40000"/>
                  </a:schemeClr>
                </a:solidFill>
              </a:rPr>
              <a:t>Budget </a:t>
            </a:r>
            <a:r>
              <a:rPr lang="cs-CZ" sz="1800" dirty="0" err="1" smtClean="0">
                <a:solidFill>
                  <a:schemeClr val="tx2">
                    <a:lumMod val="60000"/>
                    <a:lumOff val="40000"/>
                  </a:schemeClr>
                </a:solidFill>
              </a:rPr>
              <a:t>Spending</a:t>
            </a:r>
            <a:endParaRPr lang="cs-CZ" sz="1800" dirty="0">
              <a:solidFill>
                <a:schemeClr val="tx2">
                  <a:lumMod val="60000"/>
                  <a:lumOff val="40000"/>
                </a:schemeClr>
              </a:solidFill>
            </a:endParaRPr>
          </a:p>
        </p:txBody>
      </p:sp>
      <p:graphicFrame>
        <p:nvGraphicFramePr>
          <p:cNvPr id="4" name="Tabulka 3"/>
          <p:cNvGraphicFramePr>
            <a:graphicFrameLocks noGrp="1"/>
          </p:cNvGraphicFramePr>
          <p:nvPr>
            <p:extLst>
              <p:ext uri="{D42A27DB-BD31-4B8C-83A1-F6EECF244321}">
                <p14:modId xmlns:p14="http://schemas.microsoft.com/office/powerpoint/2010/main" val="3481477654"/>
              </p:ext>
            </p:extLst>
          </p:nvPr>
        </p:nvGraphicFramePr>
        <p:xfrm>
          <a:off x="251520" y="836711"/>
          <a:ext cx="8640960" cy="5117267"/>
        </p:xfrm>
        <a:graphic>
          <a:graphicData uri="http://schemas.openxmlformats.org/drawingml/2006/table">
            <a:tbl>
              <a:tblPr>
                <a:tableStyleId>{5C22544A-7EE6-4342-B048-85BDC9FD1C3A}</a:tableStyleId>
              </a:tblPr>
              <a:tblGrid>
                <a:gridCol w="1800200"/>
                <a:gridCol w="1990912"/>
                <a:gridCol w="2388920"/>
                <a:gridCol w="2460928"/>
              </a:tblGrid>
              <a:tr h="394546">
                <a:tc>
                  <a:txBody>
                    <a:bodyPr/>
                    <a:lstStyle/>
                    <a:p>
                      <a:pPr algn="l" fontAlgn="b"/>
                      <a:endParaRPr lang="cs-CZ" sz="1200" b="1" i="0" u="none" strike="noStrike" dirty="0">
                        <a:solidFill>
                          <a:srgbClr val="000000"/>
                        </a:solidFill>
                        <a:effectLst/>
                        <a:latin typeface="Calibri"/>
                      </a:endParaRPr>
                    </a:p>
                  </a:txBody>
                  <a:tcPr marL="9525" marR="9525" marT="9525" marB="0" anchor="b"/>
                </a:tc>
                <a:tc>
                  <a:txBody>
                    <a:bodyPr/>
                    <a:lstStyle/>
                    <a:p>
                      <a:pPr algn="l" fontAlgn="b"/>
                      <a:endParaRPr lang="cs-CZ" sz="1200" b="1" i="0" u="none" strike="noStrike" dirty="0">
                        <a:solidFill>
                          <a:srgbClr val="000000"/>
                        </a:solidFill>
                        <a:effectLst/>
                        <a:latin typeface="Calibri"/>
                      </a:endParaRPr>
                    </a:p>
                  </a:txBody>
                  <a:tcPr marL="9525" marR="9525" marT="9525" marB="0" anchor="b"/>
                </a:tc>
                <a:tc>
                  <a:txBody>
                    <a:bodyPr/>
                    <a:lstStyle/>
                    <a:p>
                      <a:pPr algn="ctr" fontAlgn="b"/>
                      <a:r>
                        <a:rPr lang="cs-CZ" sz="1200" b="1" i="0" u="none" strike="noStrike" dirty="0" smtClean="0">
                          <a:solidFill>
                            <a:srgbClr val="000000"/>
                          </a:solidFill>
                          <a:effectLst/>
                          <a:latin typeface="Calibri"/>
                        </a:rPr>
                        <a:t>1.1.2015</a:t>
                      </a:r>
                      <a:endParaRPr lang="cs-CZ" sz="1200" b="1" i="0" u="none" strike="noStrike" dirty="0">
                        <a:solidFill>
                          <a:srgbClr val="000000"/>
                        </a:solidFill>
                        <a:effectLst/>
                        <a:latin typeface="Calibri"/>
                      </a:endParaRPr>
                    </a:p>
                  </a:txBody>
                  <a:tcPr marL="9525" marR="9525" marT="9525" marB="0" anchor="b"/>
                </a:tc>
                <a:tc>
                  <a:txBody>
                    <a:bodyPr/>
                    <a:lstStyle/>
                    <a:p>
                      <a:pPr algn="ctr" fontAlgn="b"/>
                      <a:r>
                        <a:rPr lang="cs-CZ" sz="1200" b="1" i="0" u="none" strike="noStrike" smtClean="0">
                          <a:solidFill>
                            <a:srgbClr val="000000"/>
                          </a:solidFill>
                          <a:effectLst/>
                          <a:latin typeface="Calibri"/>
                        </a:rPr>
                        <a:t>31.12.2015</a:t>
                      </a:r>
                      <a:endParaRPr lang="cs-CZ" sz="1200" b="1" i="0" u="none" strike="noStrike" dirty="0">
                        <a:solidFill>
                          <a:srgbClr val="000000"/>
                        </a:solidFill>
                        <a:effectLst/>
                        <a:latin typeface="Calibri"/>
                      </a:endParaRPr>
                    </a:p>
                  </a:txBody>
                  <a:tcPr marL="9525" marR="9525" marT="9525" marB="0" anchor="b"/>
                </a:tc>
              </a:tr>
              <a:tr h="394546">
                <a:tc>
                  <a:txBody>
                    <a:bodyPr/>
                    <a:lstStyle/>
                    <a:p>
                      <a:pPr algn="l" fontAlgn="b"/>
                      <a:r>
                        <a:rPr lang="cs-CZ" sz="1200" b="1" u="none" strike="noStrike" dirty="0" smtClean="0">
                          <a:effectLst/>
                        </a:rPr>
                        <a:t> odhadované</a:t>
                      </a:r>
                      <a:r>
                        <a:rPr lang="cs-CZ" sz="1200" b="1" u="none" strike="noStrike" baseline="0" dirty="0" smtClean="0">
                          <a:effectLst/>
                        </a:rPr>
                        <a:t> </a:t>
                      </a:r>
                      <a:r>
                        <a:rPr lang="cs-CZ" sz="1200" b="1" u="none" strike="noStrike" dirty="0" smtClean="0">
                          <a:effectLst/>
                        </a:rPr>
                        <a:t>zůstatky </a:t>
                      </a:r>
                      <a:endParaRPr lang="cs-CZ" sz="1200" b="1" i="0" u="none" strike="noStrike" dirty="0">
                        <a:solidFill>
                          <a:srgbClr val="000000"/>
                        </a:solidFill>
                        <a:effectLst/>
                        <a:latin typeface="Calibri"/>
                      </a:endParaRPr>
                    </a:p>
                  </a:txBody>
                  <a:tcPr marL="9525" marR="9525" marT="9525" marB="0" anchor="b"/>
                </a:tc>
                <a:tc>
                  <a:txBody>
                    <a:bodyPr/>
                    <a:lstStyle/>
                    <a:p>
                      <a:pPr algn="l" fontAlgn="b"/>
                      <a:r>
                        <a:rPr lang="en-GB" sz="1200" b="1" u="none" strike="noStrike" noProof="0" smtClean="0">
                          <a:effectLst/>
                        </a:rPr>
                        <a:t> Estimated Balance </a:t>
                      </a:r>
                      <a:endParaRPr lang="en-GB" sz="1200" b="1" i="0" u="none" strike="noStrike" noProof="0">
                        <a:solidFill>
                          <a:srgbClr val="000000"/>
                        </a:solidFill>
                        <a:effectLst/>
                        <a:latin typeface="Calibri"/>
                      </a:endParaRPr>
                    </a:p>
                  </a:txBody>
                  <a:tcPr marL="9525" marR="9525" marT="9525" marB="0" anchor="b"/>
                </a:tc>
                <a:tc>
                  <a:txBody>
                    <a:bodyPr/>
                    <a:lstStyle/>
                    <a:p>
                      <a:pPr algn="ctr" fontAlgn="b"/>
                      <a:r>
                        <a:rPr lang="cs-CZ" sz="1200" b="1" u="none" strike="noStrike" dirty="0" smtClean="0">
                          <a:effectLst/>
                        </a:rPr>
                        <a:t>2 212</a:t>
                      </a:r>
                      <a:r>
                        <a:rPr lang="cs-CZ" sz="1200" b="1" u="none" strike="noStrike" baseline="0" dirty="0" smtClean="0">
                          <a:effectLst/>
                        </a:rPr>
                        <a:t> 689.88</a:t>
                      </a:r>
                      <a:endParaRPr lang="cs-CZ" sz="1200" b="1" i="0" u="none" strike="noStrike" dirty="0">
                        <a:solidFill>
                          <a:srgbClr val="000000"/>
                        </a:solidFill>
                        <a:effectLst/>
                        <a:latin typeface="Calibri"/>
                      </a:endParaRPr>
                    </a:p>
                  </a:txBody>
                  <a:tcPr marL="9525" marR="9525" marT="9525" marB="0" anchor="b"/>
                </a:tc>
                <a:tc>
                  <a:txBody>
                    <a:bodyPr/>
                    <a:lstStyle/>
                    <a:p>
                      <a:pPr algn="ctr" fontAlgn="b"/>
                      <a:r>
                        <a:rPr lang="cs-CZ" sz="1200" b="1" i="0" u="none" strike="noStrike" dirty="0" smtClean="0">
                          <a:solidFill>
                            <a:srgbClr val="000000"/>
                          </a:solidFill>
                          <a:effectLst/>
                          <a:latin typeface="Calibri"/>
                        </a:rPr>
                        <a:t>2</a:t>
                      </a:r>
                      <a:r>
                        <a:rPr lang="cs-CZ" sz="1200" b="1" i="0" u="none" strike="noStrike" baseline="0" dirty="0" smtClean="0">
                          <a:solidFill>
                            <a:srgbClr val="000000"/>
                          </a:solidFill>
                          <a:effectLst/>
                          <a:latin typeface="Calibri"/>
                        </a:rPr>
                        <a:t> 170 825</a:t>
                      </a:r>
                      <a:r>
                        <a:rPr lang="cs-CZ" sz="1200" b="1" i="0" u="none" strike="noStrike" dirty="0" smtClean="0">
                          <a:solidFill>
                            <a:srgbClr val="000000"/>
                          </a:solidFill>
                          <a:effectLst/>
                          <a:latin typeface="Calibri"/>
                        </a:rPr>
                        <a:t>,50</a:t>
                      </a:r>
                      <a:endParaRPr lang="cs-CZ" sz="1200" b="1" i="0" u="none" strike="noStrike" dirty="0">
                        <a:solidFill>
                          <a:srgbClr val="000000"/>
                        </a:solidFill>
                        <a:effectLst/>
                        <a:latin typeface="Calibri"/>
                      </a:endParaRPr>
                    </a:p>
                  </a:txBody>
                  <a:tcPr marL="9525" marR="9525" marT="9525" marB="0" anchor="b"/>
                </a:tc>
              </a:tr>
              <a:tr h="245212">
                <a:tc>
                  <a:txBody>
                    <a:bodyPr/>
                    <a:lstStyle/>
                    <a:p>
                      <a:pPr algn="l" fontAlgn="b"/>
                      <a:endParaRPr lang="cs-CZ" sz="1200" b="0" i="0" u="none" strike="noStrike" dirty="0">
                        <a:solidFill>
                          <a:srgbClr val="000000"/>
                        </a:solidFill>
                        <a:effectLst/>
                        <a:latin typeface="Calibri"/>
                      </a:endParaRPr>
                    </a:p>
                  </a:txBody>
                  <a:tcPr marL="9525" marR="9525" marT="9525" marB="0" anchor="b"/>
                </a:tc>
                <a:tc>
                  <a:txBody>
                    <a:bodyPr/>
                    <a:lstStyle/>
                    <a:p>
                      <a:pPr algn="l" fontAlgn="b"/>
                      <a:endParaRPr lang="en-GB" sz="1200" b="0" i="0" u="none" strike="noStrike" noProof="0">
                        <a:solidFill>
                          <a:srgbClr val="000000"/>
                        </a:solidFill>
                        <a:effectLst/>
                        <a:latin typeface="Calibri"/>
                      </a:endParaRPr>
                    </a:p>
                  </a:txBody>
                  <a:tcPr marL="9525" marR="9525" marT="9525" marB="0" anchor="b"/>
                </a:tc>
                <a:tc>
                  <a:txBody>
                    <a:bodyPr/>
                    <a:lstStyle/>
                    <a:p>
                      <a:pPr algn="ctr" fontAlgn="b"/>
                      <a:endParaRPr lang="cs-CZ" sz="1200" b="0" i="0" u="none" strike="noStrike" dirty="0">
                        <a:solidFill>
                          <a:srgbClr val="000000"/>
                        </a:solidFill>
                        <a:effectLst/>
                        <a:latin typeface="Calibri"/>
                      </a:endParaRPr>
                    </a:p>
                  </a:txBody>
                  <a:tcPr marL="9525" marR="9525" marT="9525" marB="0" anchor="b"/>
                </a:tc>
                <a:tc>
                  <a:txBody>
                    <a:bodyPr/>
                    <a:lstStyle/>
                    <a:p>
                      <a:pPr algn="ctr" fontAlgn="b"/>
                      <a:endParaRPr lang="cs-CZ" sz="1200" b="0" i="0" u="none" strike="noStrike" dirty="0">
                        <a:solidFill>
                          <a:srgbClr val="000000"/>
                        </a:solidFill>
                        <a:effectLst/>
                        <a:latin typeface="Calibri"/>
                      </a:endParaRPr>
                    </a:p>
                  </a:txBody>
                  <a:tcPr marL="9525" marR="9525" marT="9525" marB="0" anchor="b"/>
                </a:tc>
              </a:tr>
              <a:tr h="245212">
                <a:tc>
                  <a:txBody>
                    <a:bodyPr/>
                    <a:lstStyle/>
                    <a:p>
                      <a:pPr algn="l" fontAlgn="b"/>
                      <a:r>
                        <a:rPr lang="cs-CZ" sz="1200" u="none" strike="noStrike" dirty="0">
                          <a:effectLst/>
                        </a:rPr>
                        <a:t>tajemník</a:t>
                      </a:r>
                      <a:endParaRPr lang="cs-CZ" sz="1200" b="0" i="0" u="none" strike="noStrike" dirty="0">
                        <a:solidFill>
                          <a:srgbClr val="000000"/>
                        </a:solidFill>
                        <a:effectLst/>
                        <a:latin typeface="Calibri"/>
                      </a:endParaRPr>
                    </a:p>
                  </a:txBody>
                  <a:tcPr marL="9525" marR="9525" marT="9525" marB="0" anchor="b"/>
                </a:tc>
                <a:tc>
                  <a:txBody>
                    <a:bodyPr/>
                    <a:lstStyle/>
                    <a:p>
                      <a:pPr algn="l" fontAlgn="b"/>
                      <a:r>
                        <a:rPr lang="en-GB" sz="1200" u="none" strike="noStrike" noProof="0" smtClean="0">
                          <a:effectLst/>
                        </a:rPr>
                        <a:t>General Secretary</a:t>
                      </a:r>
                      <a:endParaRPr lang="en-GB" sz="1200" b="0" i="0" u="none" strike="noStrike" noProof="0">
                        <a:solidFill>
                          <a:srgbClr val="000000"/>
                        </a:solidFill>
                        <a:effectLst/>
                        <a:latin typeface="Calibri"/>
                      </a:endParaRPr>
                    </a:p>
                  </a:txBody>
                  <a:tcPr marL="9525" marR="9525" marT="9525" marB="0" anchor="b"/>
                </a:tc>
                <a:tc>
                  <a:txBody>
                    <a:bodyPr/>
                    <a:lstStyle/>
                    <a:p>
                      <a:pPr algn="ctr" fontAlgn="b"/>
                      <a:r>
                        <a:rPr lang="cs-CZ" sz="1200" u="none" strike="noStrike" dirty="0">
                          <a:effectLst/>
                        </a:rPr>
                        <a:t>-</a:t>
                      </a:r>
                      <a:r>
                        <a:rPr lang="cs-CZ" sz="1200" u="none" strike="noStrike" dirty="0" smtClean="0">
                          <a:effectLst/>
                        </a:rPr>
                        <a:t>726 </a:t>
                      </a:r>
                      <a:r>
                        <a:rPr lang="cs-CZ" sz="1200" u="none" strike="noStrike" dirty="0">
                          <a:effectLst/>
                        </a:rPr>
                        <a:t>000,00</a:t>
                      </a:r>
                      <a:endParaRPr lang="cs-CZ" sz="1200" b="0" i="0" u="none" strike="noStrike" dirty="0">
                        <a:solidFill>
                          <a:srgbClr val="000000"/>
                        </a:solidFill>
                        <a:effectLst/>
                        <a:latin typeface="Calibri"/>
                      </a:endParaRPr>
                    </a:p>
                  </a:txBody>
                  <a:tcPr marL="9525" marR="9525" marT="9525" marB="0" anchor="b"/>
                </a:tc>
                <a:tc>
                  <a:txBody>
                    <a:bodyPr/>
                    <a:lstStyle/>
                    <a:p>
                      <a:pPr algn="ctr" fontAlgn="b"/>
                      <a:r>
                        <a:rPr lang="cs-CZ" sz="1200" b="0" i="0" u="none" strike="noStrike" dirty="0" smtClean="0">
                          <a:solidFill>
                            <a:srgbClr val="000000"/>
                          </a:solidFill>
                          <a:effectLst/>
                          <a:latin typeface="Calibri"/>
                        </a:rPr>
                        <a:t>-726</a:t>
                      </a:r>
                      <a:r>
                        <a:rPr lang="cs-CZ" sz="1200" b="0" i="0" u="none" strike="noStrike" baseline="0" dirty="0" smtClean="0">
                          <a:solidFill>
                            <a:srgbClr val="000000"/>
                          </a:solidFill>
                          <a:effectLst/>
                          <a:latin typeface="Calibri"/>
                        </a:rPr>
                        <a:t> 000,00</a:t>
                      </a:r>
                      <a:endParaRPr lang="cs-CZ" sz="1200" b="0" i="0" u="none" strike="noStrike" dirty="0">
                        <a:solidFill>
                          <a:srgbClr val="000000"/>
                        </a:solidFill>
                        <a:effectLst/>
                        <a:latin typeface="Calibri"/>
                      </a:endParaRPr>
                    </a:p>
                  </a:txBody>
                  <a:tcPr marL="9525" marR="9525" marT="9525" marB="0" anchor="b"/>
                </a:tc>
              </a:tr>
              <a:tr h="245212">
                <a:tc>
                  <a:txBody>
                    <a:bodyPr/>
                    <a:lstStyle/>
                    <a:p>
                      <a:pPr algn="l" fontAlgn="b"/>
                      <a:r>
                        <a:rPr lang="cs-CZ" sz="1200" u="none" strike="noStrike" dirty="0">
                          <a:effectLst/>
                        </a:rPr>
                        <a:t>nájem prostor a techniky</a:t>
                      </a:r>
                      <a:endParaRPr lang="cs-CZ" sz="1200" b="0" i="0" u="none" strike="noStrike" dirty="0">
                        <a:solidFill>
                          <a:srgbClr val="000000"/>
                        </a:solidFill>
                        <a:effectLst/>
                        <a:latin typeface="Calibri"/>
                      </a:endParaRPr>
                    </a:p>
                  </a:txBody>
                  <a:tcPr marL="9525" marR="9525" marT="9525" marB="0" anchor="b"/>
                </a:tc>
                <a:tc>
                  <a:txBody>
                    <a:bodyPr/>
                    <a:lstStyle/>
                    <a:p>
                      <a:pPr algn="l" fontAlgn="b"/>
                      <a:r>
                        <a:rPr lang="en-GB" sz="1200" u="none" strike="noStrike" noProof="0" smtClean="0">
                          <a:effectLst/>
                        </a:rPr>
                        <a:t>Other Rental Costs</a:t>
                      </a:r>
                      <a:endParaRPr lang="en-GB" sz="1200" b="0" i="0" u="none" strike="noStrike" noProof="0">
                        <a:solidFill>
                          <a:srgbClr val="000000"/>
                        </a:solidFill>
                        <a:effectLst/>
                        <a:latin typeface="Calibri"/>
                      </a:endParaRPr>
                    </a:p>
                  </a:txBody>
                  <a:tcPr marL="9525" marR="9525" marT="9525" marB="0" anchor="b"/>
                </a:tc>
                <a:tc>
                  <a:txBody>
                    <a:bodyPr/>
                    <a:lstStyle/>
                    <a:p>
                      <a:pPr algn="ctr" fontAlgn="b"/>
                      <a:r>
                        <a:rPr lang="cs-CZ" sz="1200" u="none" strike="noStrike" dirty="0" smtClean="0">
                          <a:effectLst/>
                        </a:rPr>
                        <a:t> -</a:t>
                      </a:r>
                      <a:r>
                        <a:rPr lang="cs-CZ" sz="1200" u="none" strike="noStrike" dirty="0">
                          <a:effectLst/>
                        </a:rPr>
                        <a:t>40 000,00</a:t>
                      </a:r>
                      <a:endParaRPr lang="cs-CZ" sz="1200" b="0" i="0" u="none" strike="noStrike" dirty="0">
                        <a:solidFill>
                          <a:srgbClr val="000000"/>
                        </a:solidFill>
                        <a:effectLst/>
                        <a:latin typeface="Calibri"/>
                      </a:endParaRPr>
                    </a:p>
                  </a:txBody>
                  <a:tcPr marL="9525" marR="9525" marT="9525" marB="0" anchor="b"/>
                </a:tc>
                <a:tc>
                  <a:txBody>
                    <a:bodyPr/>
                    <a:lstStyle/>
                    <a:p>
                      <a:pPr algn="ctr" fontAlgn="b"/>
                      <a:r>
                        <a:rPr lang="cs-CZ" sz="1200" b="0" i="0" u="none" strike="noStrike" dirty="0" smtClean="0">
                          <a:solidFill>
                            <a:srgbClr val="000000"/>
                          </a:solidFill>
                          <a:effectLst/>
                          <a:latin typeface="Calibri"/>
                        </a:rPr>
                        <a:t> -13</a:t>
                      </a:r>
                      <a:r>
                        <a:rPr lang="cs-CZ" sz="1200" b="0" i="0" u="none" strike="noStrike" baseline="0" dirty="0" smtClean="0">
                          <a:solidFill>
                            <a:srgbClr val="000000"/>
                          </a:solidFill>
                          <a:effectLst/>
                          <a:latin typeface="Calibri"/>
                        </a:rPr>
                        <a:t> 000,00</a:t>
                      </a:r>
                      <a:endParaRPr lang="cs-CZ" sz="1200" b="0" i="0" u="none" strike="noStrike" dirty="0">
                        <a:solidFill>
                          <a:srgbClr val="000000"/>
                        </a:solidFill>
                        <a:effectLst/>
                        <a:latin typeface="Calibri"/>
                      </a:endParaRPr>
                    </a:p>
                  </a:txBody>
                  <a:tcPr marL="9525" marR="9525" marT="9525" marB="0" anchor="b"/>
                </a:tc>
              </a:tr>
              <a:tr h="245212">
                <a:tc>
                  <a:txBody>
                    <a:bodyPr/>
                    <a:lstStyle/>
                    <a:p>
                      <a:pPr algn="l" fontAlgn="b"/>
                      <a:r>
                        <a:rPr lang="cs-CZ" sz="1200" u="none" strike="noStrike" dirty="0">
                          <a:effectLst/>
                        </a:rPr>
                        <a:t>ostatní služby a materiál</a:t>
                      </a:r>
                      <a:endParaRPr lang="cs-CZ" sz="1200" b="0" i="0" u="none" strike="noStrike" dirty="0">
                        <a:solidFill>
                          <a:srgbClr val="000000"/>
                        </a:solidFill>
                        <a:effectLst/>
                        <a:latin typeface="Calibri"/>
                      </a:endParaRPr>
                    </a:p>
                  </a:txBody>
                  <a:tcPr marL="9525" marR="9525" marT="9525" marB="0" anchor="b"/>
                </a:tc>
                <a:tc>
                  <a:txBody>
                    <a:bodyPr/>
                    <a:lstStyle/>
                    <a:p>
                      <a:pPr algn="l" fontAlgn="b"/>
                      <a:r>
                        <a:rPr lang="en-GB" sz="1200" u="none" strike="noStrike" noProof="0" dirty="0" smtClean="0">
                          <a:effectLst/>
                        </a:rPr>
                        <a:t>Other Services</a:t>
                      </a:r>
                      <a:endParaRPr lang="en-GB" sz="1200" b="0" i="0" u="none" strike="noStrike" noProof="0" dirty="0">
                        <a:solidFill>
                          <a:srgbClr val="000000"/>
                        </a:solidFill>
                        <a:effectLst/>
                        <a:latin typeface="Calibri"/>
                      </a:endParaRPr>
                    </a:p>
                  </a:txBody>
                  <a:tcPr marL="9525" marR="9525" marT="9525" marB="0" anchor="b"/>
                </a:tc>
                <a:tc>
                  <a:txBody>
                    <a:bodyPr/>
                    <a:lstStyle/>
                    <a:p>
                      <a:pPr algn="ctr" fontAlgn="b"/>
                      <a:r>
                        <a:rPr lang="cs-CZ" sz="1200" u="none" strike="noStrike" dirty="0" smtClean="0">
                          <a:effectLst/>
                        </a:rPr>
                        <a:t> -50 </a:t>
                      </a:r>
                      <a:r>
                        <a:rPr lang="cs-CZ" sz="1200" u="none" strike="noStrike" dirty="0">
                          <a:effectLst/>
                        </a:rPr>
                        <a:t>000,00</a:t>
                      </a:r>
                      <a:endParaRPr lang="cs-CZ" sz="1200" b="0" i="0" u="none" strike="noStrike" dirty="0">
                        <a:solidFill>
                          <a:srgbClr val="000000"/>
                        </a:solidFill>
                        <a:effectLst/>
                        <a:latin typeface="Calibri"/>
                      </a:endParaRPr>
                    </a:p>
                  </a:txBody>
                  <a:tcPr marL="9525" marR="9525" marT="9525" marB="0" anchor="b"/>
                </a:tc>
                <a:tc>
                  <a:txBody>
                    <a:bodyPr/>
                    <a:lstStyle/>
                    <a:p>
                      <a:pPr algn="ctr" fontAlgn="b"/>
                      <a:r>
                        <a:rPr lang="cs-CZ" sz="1200" b="0" i="0" u="none" strike="noStrike" dirty="0" smtClean="0">
                          <a:solidFill>
                            <a:srgbClr val="000000"/>
                          </a:solidFill>
                          <a:effectLst/>
                          <a:latin typeface="Calibri"/>
                        </a:rPr>
                        <a:t> -12</a:t>
                      </a:r>
                      <a:r>
                        <a:rPr lang="cs-CZ" sz="1200" b="0" i="0" u="none" strike="noStrike" baseline="0" dirty="0" smtClean="0">
                          <a:solidFill>
                            <a:srgbClr val="000000"/>
                          </a:solidFill>
                          <a:effectLst/>
                          <a:latin typeface="Calibri"/>
                        </a:rPr>
                        <a:t> 000,00</a:t>
                      </a:r>
                      <a:endParaRPr lang="cs-CZ" sz="1200" b="0" i="0" u="none" strike="noStrike" dirty="0">
                        <a:solidFill>
                          <a:srgbClr val="000000"/>
                        </a:solidFill>
                        <a:effectLst/>
                        <a:latin typeface="Calibri"/>
                      </a:endParaRPr>
                    </a:p>
                  </a:txBody>
                  <a:tcPr marL="9525" marR="9525" marT="9525" marB="0" anchor="b"/>
                </a:tc>
              </a:tr>
              <a:tr h="245212">
                <a:tc>
                  <a:txBody>
                    <a:bodyPr/>
                    <a:lstStyle/>
                    <a:p>
                      <a:pPr algn="l" fontAlgn="b"/>
                      <a:r>
                        <a:rPr lang="cs-CZ" sz="1200" u="none" strike="noStrike" dirty="0">
                          <a:effectLst/>
                        </a:rPr>
                        <a:t>překlady a tlumočení</a:t>
                      </a:r>
                      <a:endParaRPr lang="cs-CZ" sz="1200" b="0" i="0" u="none" strike="noStrike" dirty="0">
                        <a:solidFill>
                          <a:srgbClr val="000000"/>
                        </a:solidFill>
                        <a:effectLst/>
                        <a:latin typeface="Calibri"/>
                      </a:endParaRPr>
                    </a:p>
                  </a:txBody>
                  <a:tcPr marL="9525" marR="9525" marT="9525" marB="0" anchor="b"/>
                </a:tc>
                <a:tc>
                  <a:txBody>
                    <a:bodyPr/>
                    <a:lstStyle/>
                    <a:p>
                      <a:pPr algn="l" fontAlgn="b"/>
                      <a:r>
                        <a:rPr lang="en-GB" sz="1200" u="none" strike="noStrike" noProof="0" smtClean="0">
                          <a:effectLst/>
                        </a:rPr>
                        <a:t>Translation and Interpretation</a:t>
                      </a:r>
                      <a:endParaRPr lang="en-GB" sz="1200" b="0" i="0" u="none" strike="noStrike" noProof="0">
                        <a:solidFill>
                          <a:srgbClr val="000000"/>
                        </a:solidFill>
                        <a:effectLst/>
                        <a:latin typeface="Calibri"/>
                      </a:endParaRPr>
                    </a:p>
                  </a:txBody>
                  <a:tcPr marL="9525" marR="9525" marT="9525" marB="0" anchor="b"/>
                </a:tc>
                <a:tc>
                  <a:txBody>
                    <a:bodyPr/>
                    <a:lstStyle/>
                    <a:p>
                      <a:pPr algn="ctr" fontAlgn="b"/>
                      <a:r>
                        <a:rPr lang="cs-CZ" sz="1200" u="none" strike="noStrike" dirty="0" smtClean="0">
                          <a:effectLst/>
                        </a:rPr>
                        <a:t>-100 </a:t>
                      </a:r>
                      <a:r>
                        <a:rPr lang="cs-CZ" sz="1200" u="none" strike="noStrike" dirty="0">
                          <a:effectLst/>
                        </a:rPr>
                        <a:t>000,00</a:t>
                      </a:r>
                      <a:endParaRPr lang="cs-CZ" sz="1200" b="0" i="0" u="none" strike="noStrike" dirty="0">
                        <a:solidFill>
                          <a:srgbClr val="000000"/>
                        </a:solidFill>
                        <a:effectLst/>
                        <a:latin typeface="Calibri"/>
                      </a:endParaRPr>
                    </a:p>
                  </a:txBody>
                  <a:tcPr marL="9525" marR="9525" marT="9525" marB="0" anchor="b"/>
                </a:tc>
                <a:tc>
                  <a:txBody>
                    <a:bodyPr/>
                    <a:lstStyle/>
                    <a:p>
                      <a:pPr algn="ctr" fontAlgn="b"/>
                      <a:r>
                        <a:rPr lang="cs-CZ" sz="1200" b="0" i="0" u="none" strike="noStrike" dirty="0" smtClean="0">
                          <a:solidFill>
                            <a:srgbClr val="000000"/>
                          </a:solidFill>
                          <a:effectLst/>
                          <a:latin typeface="Calibri"/>
                        </a:rPr>
                        <a:t> -57</a:t>
                      </a:r>
                      <a:r>
                        <a:rPr lang="cs-CZ" sz="1200" b="0" i="0" u="none" strike="noStrike" baseline="0" dirty="0" smtClean="0">
                          <a:solidFill>
                            <a:srgbClr val="000000"/>
                          </a:solidFill>
                          <a:effectLst/>
                          <a:latin typeface="Calibri"/>
                        </a:rPr>
                        <a:t> 398,00</a:t>
                      </a:r>
                      <a:endParaRPr lang="cs-CZ" sz="1200" b="0" i="0" u="none" strike="noStrike" dirty="0" smtClean="0">
                        <a:solidFill>
                          <a:srgbClr val="000000"/>
                        </a:solidFill>
                        <a:effectLst/>
                        <a:latin typeface="Calibri"/>
                      </a:endParaRPr>
                    </a:p>
                  </a:txBody>
                  <a:tcPr marL="9525" marR="9525" marT="9525" marB="0" anchor="b"/>
                </a:tc>
              </a:tr>
              <a:tr h="245212">
                <a:tc>
                  <a:txBody>
                    <a:bodyPr/>
                    <a:lstStyle/>
                    <a:p>
                      <a:pPr algn="l" fontAlgn="b"/>
                      <a:r>
                        <a:rPr lang="cs-CZ" sz="1200" u="none" strike="noStrike" dirty="0">
                          <a:effectLst/>
                        </a:rPr>
                        <a:t>služby advokátů</a:t>
                      </a:r>
                      <a:endParaRPr lang="cs-CZ" sz="1200" b="0" i="0" u="none" strike="noStrike" dirty="0">
                        <a:solidFill>
                          <a:srgbClr val="000000"/>
                        </a:solidFill>
                        <a:effectLst/>
                        <a:latin typeface="Calibri"/>
                      </a:endParaRPr>
                    </a:p>
                  </a:txBody>
                  <a:tcPr marL="9525" marR="9525" marT="9525" marB="0" anchor="b"/>
                </a:tc>
                <a:tc>
                  <a:txBody>
                    <a:bodyPr/>
                    <a:lstStyle/>
                    <a:p>
                      <a:pPr algn="l" fontAlgn="b"/>
                      <a:r>
                        <a:rPr lang="en-GB" sz="1200" u="none" strike="noStrike" noProof="0" smtClean="0">
                          <a:effectLst/>
                        </a:rPr>
                        <a:t>Legal Services</a:t>
                      </a:r>
                      <a:endParaRPr lang="en-GB" sz="1200" b="0" i="0" u="none" strike="noStrike" noProof="0">
                        <a:solidFill>
                          <a:srgbClr val="000000"/>
                        </a:solidFill>
                        <a:effectLst/>
                        <a:latin typeface="Calibri"/>
                      </a:endParaRPr>
                    </a:p>
                  </a:txBody>
                  <a:tcPr marL="9525" marR="9525" marT="9525" marB="0" anchor="b"/>
                </a:tc>
                <a:tc>
                  <a:txBody>
                    <a:bodyPr/>
                    <a:lstStyle/>
                    <a:p>
                      <a:pPr algn="ctr" fontAlgn="b"/>
                      <a:r>
                        <a:rPr lang="cs-CZ" sz="1200" u="none" strike="noStrike" dirty="0" smtClean="0">
                          <a:effectLst/>
                        </a:rPr>
                        <a:t>-100 </a:t>
                      </a:r>
                      <a:r>
                        <a:rPr lang="cs-CZ" sz="1200" u="none" strike="noStrike" dirty="0">
                          <a:effectLst/>
                        </a:rPr>
                        <a:t>000,00</a:t>
                      </a:r>
                      <a:endParaRPr lang="cs-CZ" sz="1200" b="0" i="0" u="none" strike="noStrike" dirty="0">
                        <a:solidFill>
                          <a:srgbClr val="000000"/>
                        </a:solidFill>
                        <a:effectLst/>
                        <a:latin typeface="Calibri"/>
                      </a:endParaRPr>
                    </a:p>
                  </a:txBody>
                  <a:tcPr marL="9525" marR="9525" marT="9525" marB="0" anchor="b"/>
                </a:tc>
                <a:tc>
                  <a:txBody>
                    <a:bodyPr/>
                    <a:lstStyle/>
                    <a:p>
                      <a:pPr algn="ctr" fontAlgn="b"/>
                      <a:r>
                        <a:rPr lang="cs-CZ" sz="1200" b="0" i="0" u="none" strike="noStrike" dirty="0" smtClean="0">
                          <a:solidFill>
                            <a:srgbClr val="000000"/>
                          </a:solidFill>
                          <a:effectLst/>
                          <a:latin typeface="Calibri"/>
                        </a:rPr>
                        <a:t> -22 500</a:t>
                      </a:r>
                      <a:r>
                        <a:rPr lang="cs-CZ" sz="1200" b="0" i="0" u="none" strike="noStrike" baseline="0" dirty="0" smtClean="0">
                          <a:solidFill>
                            <a:srgbClr val="000000"/>
                          </a:solidFill>
                          <a:effectLst/>
                          <a:latin typeface="Calibri"/>
                        </a:rPr>
                        <a:t>,00</a:t>
                      </a:r>
                      <a:endParaRPr lang="cs-CZ" sz="1200" b="0" i="0" u="none" strike="noStrike" dirty="0">
                        <a:solidFill>
                          <a:srgbClr val="000000"/>
                        </a:solidFill>
                        <a:effectLst/>
                        <a:latin typeface="Calibri"/>
                      </a:endParaRPr>
                    </a:p>
                  </a:txBody>
                  <a:tcPr marL="9525" marR="9525" marT="9525" marB="0" anchor="b"/>
                </a:tc>
              </a:tr>
              <a:tr h="245212">
                <a:tc>
                  <a:txBody>
                    <a:bodyPr/>
                    <a:lstStyle/>
                    <a:p>
                      <a:pPr algn="l" fontAlgn="b"/>
                      <a:r>
                        <a:rPr lang="cs-CZ" sz="1200" u="none" strike="noStrike" dirty="0">
                          <a:effectLst/>
                        </a:rPr>
                        <a:t>služby PR</a:t>
                      </a:r>
                      <a:endParaRPr lang="cs-CZ" sz="1200" b="0" i="0" u="none" strike="noStrike" dirty="0">
                        <a:solidFill>
                          <a:srgbClr val="000000"/>
                        </a:solidFill>
                        <a:effectLst/>
                        <a:latin typeface="Calibri"/>
                      </a:endParaRPr>
                    </a:p>
                  </a:txBody>
                  <a:tcPr marL="9525" marR="9525" marT="9525" marB="0" anchor="b"/>
                </a:tc>
                <a:tc>
                  <a:txBody>
                    <a:bodyPr/>
                    <a:lstStyle/>
                    <a:p>
                      <a:pPr algn="l" fontAlgn="b"/>
                      <a:r>
                        <a:rPr lang="en-GB" sz="1200" u="none" strike="noStrike" noProof="0" smtClean="0">
                          <a:effectLst/>
                        </a:rPr>
                        <a:t>PR Services</a:t>
                      </a:r>
                      <a:endParaRPr lang="en-GB" sz="1200" b="0" i="0" u="none" strike="noStrike" noProof="0">
                        <a:solidFill>
                          <a:srgbClr val="000000"/>
                        </a:solidFill>
                        <a:effectLst/>
                        <a:latin typeface="Calibri"/>
                      </a:endParaRPr>
                    </a:p>
                  </a:txBody>
                  <a:tcPr marL="9525" marR="9525" marT="9525" marB="0" anchor="b"/>
                </a:tc>
                <a:tc>
                  <a:txBody>
                    <a:bodyPr/>
                    <a:lstStyle/>
                    <a:p>
                      <a:pPr algn="ctr" fontAlgn="b"/>
                      <a:r>
                        <a:rPr lang="cs-CZ" sz="1200" u="none" strike="noStrike" dirty="0" smtClean="0">
                          <a:effectLst/>
                        </a:rPr>
                        <a:t>- 50 </a:t>
                      </a:r>
                      <a:r>
                        <a:rPr lang="cs-CZ" sz="1200" u="none" strike="noStrike" dirty="0">
                          <a:effectLst/>
                        </a:rPr>
                        <a:t>000,00</a:t>
                      </a:r>
                      <a:endParaRPr lang="cs-CZ" sz="1200" b="0" i="0" u="none" strike="noStrike" dirty="0">
                        <a:solidFill>
                          <a:srgbClr val="000000"/>
                        </a:solidFill>
                        <a:effectLst/>
                        <a:latin typeface="Calibri"/>
                      </a:endParaRPr>
                    </a:p>
                  </a:txBody>
                  <a:tcPr marL="9525" marR="9525" marT="9525" marB="0" anchor="b"/>
                </a:tc>
                <a:tc>
                  <a:txBody>
                    <a:bodyPr/>
                    <a:lstStyle/>
                    <a:p>
                      <a:pPr algn="ctr" fontAlgn="b"/>
                      <a:r>
                        <a:rPr lang="cs-CZ" sz="1200" b="0" i="0" u="none" strike="noStrike" dirty="0" smtClean="0">
                          <a:solidFill>
                            <a:srgbClr val="000000"/>
                          </a:solidFill>
                          <a:effectLst/>
                          <a:latin typeface="Calibri"/>
                        </a:rPr>
                        <a:t>          -0</a:t>
                      </a:r>
                      <a:r>
                        <a:rPr lang="cs-CZ" sz="1200" b="0" i="0" u="none" strike="noStrike" baseline="0" dirty="0" smtClean="0">
                          <a:solidFill>
                            <a:srgbClr val="000000"/>
                          </a:solidFill>
                          <a:effectLst/>
                          <a:latin typeface="Calibri"/>
                        </a:rPr>
                        <a:t>,00</a:t>
                      </a:r>
                      <a:endParaRPr lang="cs-CZ" sz="1200" b="0" i="0" u="none" strike="noStrike" dirty="0">
                        <a:solidFill>
                          <a:srgbClr val="000000"/>
                        </a:solidFill>
                        <a:effectLst/>
                        <a:latin typeface="Calibri"/>
                      </a:endParaRPr>
                    </a:p>
                  </a:txBody>
                  <a:tcPr marL="9525" marR="9525" marT="9525" marB="0" anchor="b"/>
                </a:tc>
              </a:tr>
              <a:tr h="245212">
                <a:tc>
                  <a:txBody>
                    <a:bodyPr/>
                    <a:lstStyle/>
                    <a:p>
                      <a:pPr algn="l" fontAlgn="b"/>
                      <a:r>
                        <a:rPr lang="cs-CZ" sz="1200" u="none" strike="noStrike" dirty="0">
                          <a:effectLst/>
                        </a:rPr>
                        <a:t>CICPEN web</a:t>
                      </a:r>
                      <a:endParaRPr lang="cs-CZ" sz="1200" b="0" i="0" u="none" strike="noStrike" dirty="0">
                        <a:solidFill>
                          <a:srgbClr val="000000"/>
                        </a:solidFill>
                        <a:effectLst/>
                        <a:latin typeface="Calibri"/>
                      </a:endParaRPr>
                    </a:p>
                  </a:txBody>
                  <a:tcPr marL="9525" marR="9525" marT="9525" marB="0" anchor="b"/>
                </a:tc>
                <a:tc>
                  <a:txBody>
                    <a:bodyPr/>
                    <a:lstStyle/>
                    <a:p>
                      <a:pPr algn="l" fontAlgn="b"/>
                      <a:r>
                        <a:rPr lang="en-GB" sz="1200" u="none" strike="noStrike" noProof="0" dirty="0" smtClean="0">
                          <a:effectLst/>
                        </a:rPr>
                        <a:t>CICPEN </a:t>
                      </a:r>
                      <a:r>
                        <a:rPr lang="cs-CZ" sz="1200" u="none" strike="noStrike" noProof="0" dirty="0" smtClean="0">
                          <a:effectLst/>
                        </a:rPr>
                        <a:t>W</a:t>
                      </a:r>
                      <a:r>
                        <a:rPr lang="en-GB" sz="1200" u="none" strike="noStrike" noProof="0" dirty="0" err="1" smtClean="0">
                          <a:effectLst/>
                        </a:rPr>
                        <a:t>eb</a:t>
                      </a:r>
                      <a:endParaRPr lang="en-GB" sz="1200" b="0" i="0" u="none" strike="noStrike" noProof="0" dirty="0">
                        <a:solidFill>
                          <a:srgbClr val="000000"/>
                        </a:solidFill>
                        <a:effectLst/>
                        <a:latin typeface="Calibri"/>
                      </a:endParaRPr>
                    </a:p>
                  </a:txBody>
                  <a:tcPr marL="9525" marR="9525" marT="9525" marB="0" anchor="b"/>
                </a:tc>
                <a:tc>
                  <a:txBody>
                    <a:bodyPr/>
                    <a:lstStyle/>
                    <a:p>
                      <a:pPr algn="ctr" fontAlgn="b"/>
                      <a:r>
                        <a:rPr lang="cs-CZ" sz="1200" u="none" strike="noStrike" dirty="0" smtClean="0">
                          <a:effectLst/>
                        </a:rPr>
                        <a:t> -50 </a:t>
                      </a:r>
                      <a:r>
                        <a:rPr lang="cs-CZ" sz="1200" u="none" strike="noStrike" dirty="0">
                          <a:effectLst/>
                        </a:rPr>
                        <a:t>000,00</a:t>
                      </a:r>
                      <a:endParaRPr lang="cs-CZ" sz="1200" b="0" i="0" u="none" strike="noStrike" dirty="0">
                        <a:solidFill>
                          <a:srgbClr val="000000"/>
                        </a:solidFill>
                        <a:effectLst/>
                        <a:latin typeface="Calibri"/>
                      </a:endParaRPr>
                    </a:p>
                  </a:txBody>
                  <a:tcPr marL="9525" marR="9525" marT="9525" marB="0" anchor="b"/>
                </a:tc>
                <a:tc>
                  <a:txBody>
                    <a:bodyPr/>
                    <a:lstStyle/>
                    <a:p>
                      <a:pPr algn="ctr" fontAlgn="b"/>
                      <a:r>
                        <a:rPr lang="cs-CZ" sz="1200" b="0" i="0" u="none" strike="noStrike" dirty="0" smtClean="0">
                          <a:solidFill>
                            <a:srgbClr val="000000"/>
                          </a:solidFill>
                          <a:effectLst/>
                          <a:latin typeface="Calibri"/>
                        </a:rPr>
                        <a:t> -10</a:t>
                      </a:r>
                      <a:r>
                        <a:rPr lang="cs-CZ" sz="1200" b="0" i="0" u="none" strike="noStrike" baseline="0" dirty="0" smtClean="0">
                          <a:solidFill>
                            <a:srgbClr val="000000"/>
                          </a:solidFill>
                          <a:effectLst/>
                          <a:latin typeface="Calibri"/>
                        </a:rPr>
                        <a:t> 000</a:t>
                      </a:r>
                      <a:r>
                        <a:rPr lang="cs-CZ" sz="1200" b="0" i="0" u="none" strike="noStrike" dirty="0" smtClean="0">
                          <a:solidFill>
                            <a:srgbClr val="000000"/>
                          </a:solidFill>
                          <a:effectLst/>
                          <a:latin typeface="Calibri"/>
                        </a:rPr>
                        <a:t>,00</a:t>
                      </a:r>
                      <a:endParaRPr lang="cs-CZ" sz="1200" b="0" i="0" u="none" strike="noStrike" dirty="0">
                        <a:solidFill>
                          <a:srgbClr val="000000"/>
                        </a:solidFill>
                        <a:effectLst/>
                        <a:latin typeface="Calibri"/>
                      </a:endParaRPr>
                    </a:p>
                  </a:txBody>
                  <a:tcPr marL="9525" marR="9525" marT="9525" marB="0" anchor="b"/>
                </a:tc>
              </a:tr>
              <a:tr h="245212">
                <a:tc>
                  <a:txBody>
                    <a:bodyPr/>
                    <a:lstStyle/>
                    <a:p>
                      <a:pPr algn="l" fontAlgn="b"/>
                      <a:r>
                        <a:rPr lang="cs-CZ" sz="1200" u="none" strike="noStrike" dirty="0">
                          <a:effectLst/>
                        </a:rPr>
                        <a:t>EUROPEN</a:t>
                      </a:r>
                      <a:endParaRPr lang="cs-CZ" sz="1200" b="0" i="0" u="none" strike="noStrike" dirty="0">
                        <a:solidFill>
                          <a:srgbClr val="000000"/>
                        </a:solidFill>
                        <a:effectLst/>
                        <a:latin typeface="Calibri"/>
                      </a:endParaRPr>
                    </a:p>
                  </a:txBody>
                  <a:tcPr marL="9525" marR="9525" marT="9525" marB="0" anchor="b"/>
                </a:tc>
                <a:tc>
                  <a:txBody>
                    <a:bodyPr/>
                    <a:lstStyle/>
                    <a:p>
                      <a:pPr algn="l" fontAlgn="b"/>
                      <a:r>
                        <a:rPr lang="en-GB" sz="1200" u="none" strike="noStrike" noProof="0" smtClean="0">
                          <a:effectLst/>
                        </a:rPr>
                        <a:t>EUROPEN</a:t>
                      </a:r>
                      <a:endParaRPr lang="en-GB" sz="1200" b="0" i="0" u="none" strike="noStrike" noProof="0">
                        <a:solidFill>
                          <a:srgbClr val="000000"/>
                        </a:solidFill>
                        <a:effectLst/>
                        <a:latin typeface="Calibri"/>
                      </a:endParaRPr>
                    </a:p>
                  </a:txBody>
                  <a:tcPr marL="9525" marR="9525" marT="9525" marB="0" anchor="b"/>
                </a:tc>
                <a:tc>
                  <a:txBody>
                    <a:bodyPr/>
                    <a:lstStyle/>
                    <a:p>
                      <a:pPr algn="ctr" fontAlgn="b"/>
                      <a:r>
                        <a:rPr lang="cs-CZ" sz="1200" u="none" strike="noStrike" dirty="0" smtClean="0">
                          <a:effectLst/>
                        </a:rPr>
                        <a:t>- 50 </a:t>
                      </a:r>
                      <a:r>
                        <a:rPr lang="cs-CZ" sz="1200" u="none" strike="noStrike" dirty="0">
                          <a:effectLst/>
                        </a:rPr>
                        <a:t>000,00</a:t>
                      </a:r>
                      <a:endParaRPr lang="cs-CZ" sz="1200" b="0" i="0" u="none" strike="noStrike" dirty="0">
                        <a:solidFill>
                          <a:srgbClr val="000000"/>
                        </a:solidFill>
                        <a:effectLst/>
                        <a:latin typeface="Calibri"/>
                      </a:endParaRPr>
                    </a:p>
                  </a:txBody>
                  <a:tcPr marL="9525" marR="9525" marT="9525" marB="0" anchor="b"/>
                </a:tc>
                <a:tc>
                  <a:txBody>
                    <a:bodyPr/>
                    <a:lstStyle/>
                    <a:p>
                      <a:pPr algn="ctr" fontAlgn="b"/>
                      <a:r>
                        <a:rPr lang="cs-CZ" sz="1200" b="0" i="0" u="none" strike="noStrike" dirty="0" smtClean="0">
                          <a:solidFill>
                            <a:srgbClr val="000000"/>
                          </a:solidFill>
                          <a:effectLst/>
                          <a:latin typeface="Calibri"/>
                        </a:rPr>
                        <a:t> -50</a:t>
                      </a:r>
                      <a:r>
                        <a:rPr lang="cs-CZ" sz="1200" b="0" i="0" u="none" strike="noStrike" baseline="0" dirty="0" smtClean="0">
                          <a:solidFill>
                            <a:srgbClr val="000000"/>
                          </a:solidFill>
                          <a:effectLst/>
                          <a:latin typeface="Calibri"/>
                        </a:rPr>
                        <a:t> 764</a:t>
                      </a:r>
                      <a:r>
                        <a:rPr lang="cs-CZ" sz="1200" b="0" i="0" u="none" strike="noStrike" dirty="0" smtClean="0">
                          <a:solidFill>
                            <a:srgbClr val="000000"/>
                          </a:solidFill>
                          <a:effectLst/>
                          <a:latin typeface="Calibri"/>
                        </a:rPr>
                        <a:t>,69</a:t>
                      </a:r>
                      <a:endParaRPr lang="cs-CZ" sz="1200" b="0" i="0" u="none" strike="noStrike" dirty="0">
                        <a:solidFill>
                          <a:srgbClr val="000000"/>
                        </a:solidFill>
                        <a:effectLst/>
                        <a:latin typeface="Calibri"/>
                      </a:endParaRPr>
                    </a:p>
                  </a:txBody>
                  <a:tcPr marL="9525" marR="9525" marT="9525" marB="0" anchor="b"/>
                </a:tc>
              </a:tr>
              <a:tr h="245212">
                <a:tc>
                  <a:txBody>
                    <a:bodyPr/>
                    <a:lstStyle/>
                    <a:p>
                      <a:pPr algn="l" fontAlgn="b"/>
                      <a:r>
                        <a:rPr lang="cs-CZ" sz="1200" u="none" strike="noStrike" dirty="0">
                          <a:effectLst/>
                        </a:rPr>
                        <a:t>cestovné a ubytování</a:t>
                      </a:r>
                      <a:endParaRPr lang="cs-CZ" sz="1200" b="0" i="0" u="none" strike="noStrike" dirty="0">
                        <a:solidFill>
                          <a:srgbClr val="000000"/>
                        </a:solidFill>
                        <a:effectLst/>
                        <a:latin typeface="Calibri"/>
                      </a:endParaRPr>
                    </a:p>
                  </a:txBody>
                  <a:tcPr marL="9525" marR="9525" marT="9525" marB="0" anchor="b"/>
                </a:tc>
                <a:tc>
                  <a:txBody>
                    <a:bodyPr/>
                    <a:lstStyle/>
                    <a:p>
                      <a:pPr algn="l" fontAlgn="b"/>
                      <a:r>
                        <a:rPr lang="en-GB" sz="1200" u="none" strike="noStrike" noProof="0" smtClean="0">
                          <a:effectLst/>
                        </a:rPr>
                        <a:t>Travel Costs and Accommodation</a:t>
                      </a:r>
                      <a:endParaRPr lang="en-GB" sz="1200" b="0" i="0" u="none" strike="noStrike" noProof="0">
                        <a:solidFill>
                          <a:srgbClr val="000000"/>
                        </a:solidFill>
                        <a:effectLst/>
                        <a:latin typeface="Calibri"/>
                      </a:endParaRPr>
                    </a:p>
                  </a:txBody>
                  <a:tcPr marL="9525" marR="9525" marT="9525" marB="0" anchor="b"/>
                </a:tc>
                <a:tc>
                  <a:txBody>
                    <a:bodyPr/>
                    <a:lstStyle/>
                    <a:p>
                      <a:pPr algn="ctr" fontAlgn="b"/>
                      <a:r>
                        <a:rPr lang="cs-CZ" sz="1200" u="none" strike="noStrike" dirty="0" smtClean="0">
                          <a:effectLst/>
                        </a:rPr>
                        <a:t>-200 </a:t>
                      </a:r>
                      <a:r>
                        <a:rPr lang="cs-CZ" sz="1200" u="none" strike="noStrike" dirty="0">
                          <a:effectLst/>
                        </a:rPr>
                        <a:t>000,00</a:t>
                      </a:r>
                      <a:endParaRPr lang="cs-CZ" sz="1200" b="0" i="0" u="none" strike="noStrike" dirty="0">
                        <a:solidFill>
                          <a:srgbClr val="000000"/>
                        </a:solidFill>
                        <a:effectLst/>
                        <a:latin typeface="Calibri"/>
                      </a:endParaRPr>
                    </a:p>
                  </a:txBody>
                  <a:tcPr marL="9525" marR="9525" marT="9525" marB="0" anchor="b"/>
                </a:tc>
                <a:tc>
                  <a:txBody>
                    <a:bodyPr/>
                    <a:lstStyle/>
                    <a:p>
                      <a:pPr algn="ctr" fontAlgn="b"/>
                      <a:r>
                        <a:rPr lang="cs-CZ" sz="1200" b="0" i="0" u="none" strike="noStrike" dirty="0" smtClean="0">
                          <a:solidFill>
                            <a:srgbClr val="000000"/>
                          </a:solidFill>
                          <a:effectLst/>
                          <a:latin typeface="Calibri"/>
                        </a:rPr>
                        <a:t> - 20</a:t>
                      </a:r>
                      <a:r>
                        <a:rPr lang="cs-CZ" sz="1200" b="0" i="0" u="none" strike="noStrike" baseline="0" dirty="0" smtClean="0">
                          <a:solidFill>
                            <a:srgbClr val="000000"/>
                          </a:solidFill>
                          <a:effectLst/>
                          <a:latin typeface="Calibri"/>
                        </a:rPr>
                        <a:t> 000</a:t>
                      </a:r>
                      <a:r>
                        <a:rPr lang="cs-CZ" sz="1200" b="0" i="0" u="none" strike="noStrike" dirty="0" smtClean="0">
                          <a:solidFill>
                            <a:srgbClr val="000000"/>
                          </a:solidFill>
                          <a:effectLst/>
                          <a:latin typeface="Calibri"/>
                        </a:rPr>
                        <a:t>,00</a:t>
                      </a:r>
                      <a:endParaRPr lang="cs-CZ" sz="1200" b="0" i="0" u="none" strike="noStrike" dirty="0">
                        <a:solidFill>
                          <a:srgbClr val="000000"/>
                        </a:solidFill>
                        <a:effectLst/>
                        <a:latin typeface="Calibri"/>
                      </a:endParaRPr>
                    </a:p>
                  </a:txBody>
                  <a:tcPr marL="9525" marR="9525" marT="9525" marB="0" anchor="b"/>
                </a:tc>
              </a:tr>
              <a:tr h="245212">
                <a:tc>
                  <a:txBody>
                    <a:bodyPr/>
                    <a:lstStyle/>
                    <a:p>
                      <a:pPr algn="l" fontAlgn="b"/>
                      <a:r>
                        <a:rPr lang="cs-CZ" sz="1200" u="none" strike="noStrike" dirty="0">
                          <a:effectLst/>
                        </a:rPr>
                        <a:t>náklady na reprezentaci</a:t>
                      </a:r>
                      <a:endParaRPr lang="cs-CZ" sz="1200" b="0" i="0" u="none" strike="noStrike" dirty="0">
                        <a:solidFill>
                          <a:srgbClr val="000000"/>
                        </a:solidFill>
                        <a:effectLst/>
                        <a:latin typeface="Calibri"/>
                      </a:endParaRPr>
                    </a:p>
                  </a:txBody>
                  <a:tcPr marL="9525" marR="9525" marT="9525" marB="0" anchor="b"/>
                </a:tc>
                <a:tc>
                  <a:txBody>
                    <a:bodyPr/>
                    <a:lstStyle/>
                    <a:p>
                      <a:pPr algn="l" fontAlgn="b"/>
                      <a:r>
                        <a:rPr lang="en-GB" sz="1200" u="none" strike="noStrike" noProof="0" smtClean="0">
                          <a:effectLst/>
                        </a:rPr>
                        <a:t>Entertainment Expenses</a:t>
                      </a:r>
                      <a:endParaRPr lang="en-GB" sz="1200" b="0" i="0" u="none" strike="noStrike" noProof="0">
                        <a:solidFill>
                          <a:srgbClr val="000000"/>
                        </a:solidFill>
                        <a:effectLst/>
                        <a:latin typeface="Calibri"/>
                      </a:endParaRPr>
                    </a:p>
                  </a:txBody>
                  <a:tcPr marL="9525" marR="9525" marT="9525" marB="0" anchor="b"/>
                </a:tc>
                <a:tc>
                  <a:txBody>
                    <a:bodyPr/>
                    <a:lstStyle/>
                    <a:p>
                      <a:pPr algn="ctr" fontAlgn="b"/>
                      <a:r>
                        <a:rPr lang="cs-CZ" sz="1200" u="none" strike="noStrike" dirty="0" smtClean="0">
                          <a:effectLst/>
                        </a:rPr>
                        <a:t>-100 </a:t>
                      </a:r>
                      <a:r>
                        <a:rPr lang="cs-CZ" sz="1200" u="none" strike="noStrike" dirty="0">
                          <a:effectLst/>
                        </a:rPr>
                        <a:t>000,00</a:t>
                      </a:r>
                      <a:endParaRPr lang="cs-CZ" sz="1200" b="0" i="0" u="none" strike="noStrike" dirty="0">
                        <a:solidFill>
                          <a:srgbClr val="000000"/>
                        </a:solidFill>
                        <a:effectLst/>
                        <a:latin typeface="Calibri"/>
                      </a:endParaRPr>
                    </a:p>
                  </a:txBody>
                  <a:tcPr marL="9525" marR="9525" marT="9525" marB="0" anchor="b"/>
                </a:tc>
                <a:tc>
                  <a:txBody>
                    <a:bodyPr/>
                    <a:lstStyle/>
                    <a:p>
                      <a:pPr algn="ctr" fontAlgn="b"/>
                      <a:r>
                        <a:rPr lang="cs-CZ" sz="1200" b="0" i="0" u="none" strike="noStrike" dirty="0" smtClean="0">
                          <a:solidFill>
                            <a:srgbClr val="000000"/>
                          </a:solidFill>
                          <a:effectLst/>
                          <a:latin typeface="Calibri"/>
                        </a:rPr>
                        <a:t> -</a:t>
                      </a:r>
                      <a:r>
                        <a:rPr lang="cs-CZ" sz="1200" b="0" i="0" u="none" strike="noStrike" baseline="0" dirty="0" smtClean="0">
                          <a:solidFill>
                            <a:srgbClr val="000000"/>
                          </a:solidFill>
                          <a:effectLst/>
                          <a:latin typeface="Calibri"/>
                        </a:rPr>
                        <a:t> 12 000,00</a:t>
                      </a:r>
                      <a:endParaRPr lang="cs-CZ" sz="1200" b="0" i="0" u="none" strike="noStrike" dirty="0">
                        <a:solidFill>
                          <a:srgbClr val="000000"/>
                        </a:solidFill>
                        <a:effectLst/>
                        <a:latin typeface="Calibri"/>
                      </a:endParaRPr>
                    </a:p>
                  </a:txBody>
                  <a:tcPr marL="9525" marR="9525" marT="9525" marB="0" anchor="b"/>
                </a:tc>
              </a:tr>
              <a:tr h="245212">
                <a:tc>
                  <a:txBody>
                    <a:bodyPr/>
                    <a:lstStyle/>
                    <a:p>
                      <a:pPr algn="l" fontAlgn="b"/>
                      <a:r>
                        <a:rPr lang="cs-CZ" sz="1200" u="none" strike="noStrike" dirty="0">
                          <a:effectLst/>
                        </a:rPr>
                        <a:t>účetnictví a koordinace</a:t>
                      </a:r>
                      <a:endParaRPr lang="cs-CZ" sz="1200" b="0" i="0" u="none" strike="noStrike" dirty="0">
                        <a:solidFill>
                          <a:srgbClr val="000000"/>
                        </a:solidFill>
                        <a:effectLst/>
                        <a:latin typeface="Calibri"/>
                      </a:endParaRPr>
                    </a:p>
                  </a:txBody>
                  <a:tcPr marL="9525" marR="9525" marT="9525" marB="0" anchor="b"/>
                </a:tc>
                <a:tc>
                  <a:txBody>
                    <a:bodyPr/>
                    <a:lstStyle/>
                    <a:p>
                      <a:pPr algn="l" fontAlgn="b"/>
                      <a:r>
                        <a:rPr lang="en-GB" sz="1200" u="none" strike="noStrike" noProof="0" smtClean="0">
                          <a:effectLst/>
                        </a:rPr>
                        <a:t>Accounting and Coordination</a:t>
                      </a:r>
                      <a:endParaRPr lang="en-GB" sz="1200" b="0" i="0" u="none" strike="noStrike" noProof="0">
                        <a:solidFill>
                          <a:srgbClr val="000000"/>
                        </a:solidFill>
                        <a:effectLst/>
                        <a:latin typeface="Calibri"/>
                      </a:endParaRPr>
                    </a:p>
                  </a:txBody>
                  <a:tcPr marL="9525" marR="9525" marT="9525" marB="0" anchor="b"/>
                </a:tc>
                <a:tc>
                  <a:txBody>
                    <a:bodyPr/>
                    <a:lstStyle/>
                    <a:p>
                      <a:pPr algn="ctr" fontAlgn="b"/>
                      <a:r>
                        <a:rPr lang="cs-CZ" sz="1200" u="none" strike="noStrike" dirty="0" smtClean="0">
                          <a:effectLst/>
                        </a:rPr>
                        <a:t>-  20 </a:t>
                      </a:r>
                      <a:r>
                        <a:rPr lang="cs-CZ" sz="1200" u="none" strike="noStrike" dirty="0">
                          <a:effectLst/>
                        </a:rPr>
                        <a:t>000,00</a:t>
                      </a:r>
                      <a:endParaRPr lang="cs-CZ" sz="1200" b="0" i="0" u="none" strike="noStrike" dirty="0">
                        <a:solidFill>
                          <a:srgbClr val="000000"/>
                        </a:solidFill>
                        <a:effectLst/>
                        <a:latin typeface="Calibri"/>
                      </a:endParaRPr>
                    </a:p>
                  </a:txBody>
                  <a:tcPr marL="9525" marR="9525" marT="9525" marB="0" anchor="b"/>
                </a:tc>
                <a:tc>
                  <a:txBody>
                    <a:bodyPr/>
                    <a:lstStyle/>
                    <a:p>
                      <a:pPr algn="ctr" fontAlgn="b"/>
                      <a:r>
                        <a:rPr lang="cs-CZ" sz="1200" b="0" i="0" u="none" strike="noStrike" dirty="0" smtClean="0">
                          <a:solidFill>
                            <a:srgbClr val="000000"/>
                          </a:solidFill>
                          <a:effectLst/>
                          <a:latin typeface="Calibri"/>
                        </a:rPr>
                        <a:t> -12 100,00</a:t>
                      </a:r>
                      <a:endParaRPr lang="cs-CZ" sz="1200" b="0" i="0" u="none" strike="noStrike" dirty="0">
                        <a:solidFill>
                          <a:srgbClr val="000000"/>
                        </a:solidFill>
                        <a:effectLst/>
                        <a:latin typeface="Calibri"/>
                      </a:endParaRPr>
                    </a:p>
                  </a:txBody>
                  <a:tcPr marL="9525" marR="9525" marT="9525" marB="0" anchor="b"/>
                </a:tc>
              </a:tr>
              <a:tr h="245212">
                <a:tc>
                  <a:txBody>
                    <a:bodyPr/>
                    <a:lstStyle/>
                    <a:p>
                      <a:pPr algn="l" fontAlgn="b"/>
                      <a:r>
                        <a:rPr lang="cs-CZ" sz="1200" u="none" strike="noStrike" dirty="0">
                          <a:effectLst/>
                        </a:rPr>
                        <a:t>bankovní poplatky </a:t>
                      </a:r>
                      <a:endParaRPr lang="cs-CZ" sz="1200" b="0" i="0" u="none" strike="noStrike" dirty="0">
                        <a:solidFill>
                          <a:srgbClr val="000000"/>
                        </a:solidFill>
                        <a:effectLst/>
                        <a:latin typeface="Calibri"/>
                      </a:endParaRPr>
                    </a:p>
                  </a:txBody>
                  <a:tcPr marL="9525" marR="9525" marT="9525" marB="0" anchor="b"/>
                </a:tc>
                <a:tc>
                  <a:txBody>
                    <a:bodyPr/>
                    <a:lstStyle/>
                    <a:p>
                      <a:pPr algn="l" fontAlgn="b"/>
                      <a:r>
                        <a:rPr lang="en-GB" sz="1200" u="none" strike="noStrike" noProof="0" smtClean="0">
                          <a:effectLst/>
                        </a:rPr>
                        <a:t>Banking Fees</a:t>
                      </a:r>
                      <a:endParaRPr lang="en-GB" sz="1200" b="0" i="0" u="none" strike="noStrike" noProof="0">
                        <a:solidFill>
                          <a:srgbClr val="000000"/>
                        </a:solidFill>
                        <a:effectLst/>
                        <a:latin typeface="Calibri"/>
                      </a:endParaRPr>
                    </a:p>
                  </a:txBody>
                  <a:tcPr marL="9525" marR="9525" marT="9525" marB="0" anchor="b"/>
                </a:tc>
                <a:tc>
                  <a:txBody>
                    <a:bodyPr/>
                    <a:lstStyle/>
                    <a:p>
                      <a:pPr algn="ctr" fontAlgn="b"/>
                      <a:r>
                        <a:rPr lang="cs-CZ" sz="1200" u="none" strike="noStrike" dirty="0" smtClean="0">
                          <a:effectLst/>
                        </a:rPr>
                        <a:t>   -</a:t>
                      </a:r>
                      <a:r>
                        <a:rPr lang="cs-CZ" sz="1200" u="none" strike="noStrike" dirty="0">
                          <a:effectLst/>
                        </a:rPr>
                        <a:t>3 000,00</a:t>
                      </a:r>
                      <a:endParaRPr lang="cs-CZ" sz="1200" b="0" i="0" u="none" strike="noStrike" dirty="0">
                        <a:solidFill>
                          <a:srgbClr val="000000"/>
                        </a:solidFill>
                        <a:effectLst/>
                        <a:latin typeface="Calibri"/>
                      </a:endParaRPr>
                    </a:p>
                  </a:txBody>
                  <a:tcPr marL="9525" marR="9525" marT="9525" marB="0" anchor="b"/>
                </a:tc>
                <a:tc>
                  <a:txBody>
                    <a:bodyPr/>
                    <a:lstStyle/>
                    <a:p>
                      <a:pPr algn="ctr" fontAlgn="b"/>
                      <a:r>
                        <a:rPr lang="cs-CZ" sz="1200" b="0" i="0" u="none" strike="noStrike" dirty="0" smtClean="0">
                          <a:solidFill>
                            <a:srgbClr val="000000"/>
                          </a:solidFill>
                          <a:effectLst/>
                          <a:latin typeface="Calibri"/>
                        </a:rPr>
                        <a:t>    -4</a:t>
                      </a:r>
                      <a:r>
                        <a:rPr lang="cs-CZ" sz="1200" b="0" i="0" u="none" strike="noStrike" baseline="0" dirty="0" smtClean="0">
                          <a:solidFill>
                            <a:srgbClr val="000000"/>
                          </a:solidFill>
                          <a:effectLst/>
                          <a:latin typeface="Calibri"/>
                        </a:rPr>
                        <a:t> 614</a:t>
                      </a:r>
                      <a:r>
                        <a:rPr lang="cs-CZ" sz="1200" b="0" i="0" u="none" strike="noStrike" dirty="0" smtClean="0">
                          <a:solidFill>
                            <a:srgbClr val="000000"/>
                          </a:solidFill>
                          <a:effectLst/>
                          <a:latin typeface="Calibri"/>
                        </a:rPr>
                        <a:t>,00</a:t>
                      </a:r>
                      <a:endParaRPr lang="cs-CZ" sz="1200" b="0" i="0" u="none" strike="noStrike" dirty="0">
                        <a:solidFill>
                          <a:srgbClr val="000000"/>
                        </a:solidFill>
                        <a:effectLst/>
                        <a:latin typeface="Calibri"/>
                      </a:endParaRPr>
                    </a:p>
                  </a:txBody>
                  <a:tcPr marL="9525" marR="9525" marT="9525" marB="0" anchor="b"/>
                </a:tc>
              </a:tr>
              <a:tr h="245212">
                <a:tc>
                  <a:txBody>
                    <a:bodyPr/>
                    <a:lstStyle/>
                    <a:p>
                      <a:pPr algn="l" fontAlgn="b"/>
                      <a:r>
                        <a:rPr lang="cs-CZ" sz="1200" b="1" i="0" u="none" strike="noStrike" dirty="0" smtClean="0">
                          <a:solidFill>
                            <a:srgbClr val="000000"/>
                          </a:solidFill>
                          <a:effectLst/>
                          <a:latin typeface="Calibri"/>
                        </a:rPr>
                        <a:t>Celkové náklady                            </a:t>
                      </a:r>
                      <a:endParaRPr lang="cs-CZ" sz="1200" b="1" i="0" u="none" strike="noStrike" dirty="0">
                        <a:solidFill>
                          <a:srgbClr val="000000"/>
                        </a:solidFill>
                        <a:effectLst/>
                        <a:latin typeface="Calibri"/>
                      </a:endParaRPr>
                    </a:p>
                  </a:txBody>
                  <a:tcPr marL="9525" marR="9525" marT="9525" marB="0" anchor="b"/>
                </a:tc>
                <a:tc>
                  <a:txBody>
                    <a:bodyPr/>
                    <a:lstStyle/>
                    <a:p>
                      <a:pPr algn="l" fontAlgn="b"/>
                      <a:r>
                        <a:rPr lang="en-GB" sz="1200" b="1" i="0" u="none" strike="noStrike" noProof="0" smtClean="0">
                          <a:solidFill>
                            <a:srgbClr val="000000"/>
                          </a:solidFill>
                          <a:effectLst/>
                          <a:latin typeface="Calibri"/>
                        </a:rPr>
                        <a:t>Total</a:t>
                      </a:r>
                      <a:r>
                        <a:rPr lang="en-GB" sz="1200" b="1" i="0" u="none" strike="noStrike" baseline="0" noProof="0" smtClean="0">
                          <a:solidFill>
                            <a:srgbClr val="000000"/>
                          </a:solidFill>
                          <a:effectLst/>
                          <a:latin typeface="Calibri"/>
                        </a:rPr>
                        <a:t> Costs</a:t>
                      </a:r>
                      <a:endParaRPr lang="en-GB" sz="1200" b="1" i="0" u="none" strike="noStrike" noProof="0">
                        <a:solidFill>
                          <a:srgbClr val="000000"/>
                        </a:solidFill>
                        <a:effectLst/>
                        <a:latin typeface="Calibri"/>
                      </a:endParaRPr>
                    </a:p>
                  </a:txBody>
                  <a:tcPr marL="9525" marR="9525" marT="9525" marB="0" anchor="b"/>
                </a:tc>
                <a:tc>
                  <a:txBody>
                    <a:bodyPr/>
                    <a:lstStyle/>
                    <a:p>
                      <a:pPr algn="ctr" fontAlgn="b"/>
                      <a:r>
                        <a:rPr lang="cs-CZ" sz="1200" b="0" i="0" u="none" strike="noStrike" dirty="0" smtClean="0">
                          <a:solidFill>
                            <a:srgbClr val="000000"/>
                          </a:solidFill>
                          <a:effectLst/>
                          <a:latin typeface="Calibri"/>
                        </a:rPr>
                        <a:t>-</a:t>
                      </a:r>
                      <a:r>
                        <a:rPr lang="cs-CZ" sz="1200" b="1" i="0" u="none" strike="noStrike" dirty="0" smtClean="0">
                          <a:solidFill>
                            <a:srgbClr val="000000"/>
                          </a:solidFill>
                          <a:effectLst/>
                          <a:latin typeface="Calibri"/>
                        </a:rPr>
                        <a:t>1 489 000,00</a:t>
                      </a:r>
                      <a:endParaRPr lang="cs-CZ" sz="1200" b="1" i="0" u="none" strike="noStrike" dirty="0">
                        <a:solidFill>
                          <a:srgbClr val="000000"/>
                        </a:solidFill>
                        <a:effectLst/>
                        <a:latin typeface="Calibri"/>
                      </a:endParaRPr>
                    </a:p>
                  </a:txBody>
                  <a:tcPr marL="9525" marR="9525" marT="9525" marB="0" anchor="b"/>
                </a:tc>
                <a:tc>
                  <a:txBody>
                    <a:bodyPr/>
                    <a:lstStyle/>
                    <a:p>
                      <a:pPr algn="ctr" fontAlgn="b"/>
                      <a:r>
                        <a:rPr lang="cs-CZ" sz="1200" b="1" i="0" u="none" strike="noStrike" dirty="0" smtClean="0">
                          <a:solidFill>
                            <a:srgbClr val="000000"/>
                          </a:solidFill>
                          <a:effectLst/>
                          <a:latin typeface="Calibri"/>
                        </a:rPr>
                        <a:t>-940 376,69</a:t>
                      </a:r>
                      <a:endParaRPr lang="cs-CZ" sz="1200" b="1" i="0" u="none" strike="noStrike" dirty="0">
                        <a:solidFill>
                          <a:srgbClr val="000000"/>
                        </a:solidFill>
                        <a:effectLst/>
                        <a:latin typeface="Calibri"/>
                      </a:endParaRPr>
                    </a:p>
                  </a:txBody>
                  <a:tcPr marL="9525" marR="9525" marT="9525" marB="0" anchor="b"/>
                </a:tc>
              </a:tr>
              <a:tr h="274710">
                <a:tc>
                  <a:txBody>
                    <a:bodyPr/>
                    <a:lstStyle/>
                    <a:p>
                      <a:pPr algn="l" fontAlgn="b"/>
                      <a:r>
                        <a:rPr lang="cs-CZ" sz="1200" b="1" u="none" strike="noStrike" dirty="0">
                          <a:effectLst/>
                        </a:rPr>
                        <a:t>členské příspěvky</a:t>
                      </a:r>
                      <a:endParaRPr lang="cs-CZ" sz="1200" b="1" i="0" u="none" strike="noStrike" dirty="0">
                        <a:solidFill>
                          <a:srgbClr val="000000"/>
                        </a:solidFill>
                        <a:effectLst/>
                        <a:latin typeface="Calibri"/>
                      </a:endParaRPr>
                    </a:p>
                  </a:txBody>
                  <a:tcPr marL="9525" marR="9525" marT="9525" marB="0" anchor="b"/>
                </a:tc>
                <a:tc>
                  <a:txBody>
                    <a:bodyPr/>
                    <a:lstStyle/>
                    <a:p>
                      <a:pPr algn="l" fontAlgn="b"/>
                      <a:r>
                        <a:rPr lang="en-GB" sz="1200" b="1" u="none" strike="noStrike" noProof="0" smtClean="0">
                          <a:effectLst/>
                        </a:rPr>
                        <a:t>Membership Fees</a:t>
                      </a:r>
                      <a:endParaRPr lang="en-GB" sz="1200" b="1" i="0" u="none" strike="noStrike" noProof="0">
                        <a:solidFill>
                          <a:srgbClr val="000000"/>
                        </a:solidFill>
                        <a:effectLst/>
                        <a:latin typeface="Calibri"/>
                      </a:endParaRPr>
                    </a:p>
                  </a:txBody>
                  <a:tcPr marL="9525" marR="9525" marT="9525" marB="0" anchor="b"/>
                </a:tc>
                <a:tc>
                  <a:txBody>
                    <a:bodyPr/>
                    <a:lstStyle/>
                    <a:p>
                      <a:pPr algn="ctr" fontAlgn="b"/>
                      <a:r>
                        <a:rPr lang="cs-CZ" sz="1200" b="1" u="none" strike="noStrike" dirty="0" smtClean="0">
                          <a:effectLst/>
                        </a:rPr>
                        <a:t>     900 </a:t>
                      </a:r>
                      <a:r>
                        <a:rPr lang="cs-CZ" sz="1200" b="1" u="none" strike="noStrike" dirty="0">
                          <a:effectLst/>
                        </a:rPr>
                        <a:t>000,00</a:t>
                      </a:r>
                      <a:endParaRPr lang="cs-CZ" sz="1200" b="1" i="0" u="none" strike="noStrike" dirty="0">
                        <a:solidFill>
                          <a:srgbClr val="000000"/>
                        </a:solidFill>
                        <a:effectLst/>
                        <a:latin typeface="Calibri"/>
                      </a:endParaRPr>
                    </a:p>
                  </a:txBody>
                  <a:tcPr marL="9525" marR="9525" marT="9525" marB="0" anchor="b"/>
                </a:tc>
                <a:tc>
                  <a:txBody>
                    <a:bodyPr/>
                    <a:lstStyle/>
                    <a:p>
                      <a:pPr algn="ctr" fontAlgn="b"/>
                      <a:r>
                        <a:rPr lang="cs-CZ" sz="1200" b="1" i="0" u="none" strike="noStrike" baseline="0" dirty="0" smtClean="0">
                          <a:solidFill>
                            <a:srgbClr val="000000"/>
                          </a:solidFill>
                          <a:effectLst/>
                          <a:latin typeface="Calibri"/>
                        </a:rPr>
                        <a:t>   895 800</a:t>
                      </a:r>
                      <a:r>
                        <a:rPr lang="cs-CZ" sz="1200" b="1" i="0" u="none" strike="noStrike" dirty="0" smtClean="0">
                          <a:solidFill>
                            <a:srgbClr val="000000"/>
                          </a:solidFill>
                          <a:effectLst/>
                          <a:latin typeface="Calibri"/>
                        </a:rPr>
                        <a:t>,06</a:t>
                      </a:r>
                      <a:endParaRPr lang="cs-CZ" sz="1200" b="1" i="0" u="none" strike="noStrike" dirty="0">
                        <a:solidFill>
                          <a:srgbClr val="000000"/>
                        </a:solidFill>
                        <a:effectLst/>
                        <a:latin typeface="Calibri"/>
                      </a:endParaRPr>
                    </a:p>
                  </a:txBody>
                  <a:tcPr marL="9525" marR="9525" marT="9525" marB="0" anchor="b"/>
                </a:tc>
              </a:tr>
              <a:tr h="245212">
                <a:tc>
                  <a:txBody>
                    <a:bodyPr/>
                    <a:lstStyle/>
                    <a:p>
                      <a:pPr algn="l" fontAlgn="b"/>
                      <a:endParaRPr lang="cs-CZ" sz="1200" b="1" i="0" u="none" strike="noStrike" dirty="0">
                        <a:solidFill>
                          <a:srgbClr val="000000"/>
                        </a:solidFill>
                        <a:effectLst/>
                        <a:latin typeface="Calibri"/>
                      </a:endParaRPr>
                    </a:p>
                  </a:txBody>
                  <a:tcPr marL="9525" marR="9525" marT="9525" marB="0" anchor="b"/>
                </a:tc>
                <a:tc>
                  <a:txBody>
                    <a:bodyPr/>
                    <a:lstStyle/>
                    <a:p>
                      <a:pPr algn="l" fontAlgn="b"/>
                      <a:endParaRPr lang="en-GB" sz="1200" b="1" i="0" u="none" strike="noStrike" noProof="0">
                        <a:solidFill>
                          <a:srgbClr val="000000"/>
                        </a:solidFill>
                        <a:effectLst/>
                        <a:latin typeface="Calibri"/>
                      </a:endParaRPr>
                    </a:p>
                  </a:txBody>
                  <a:tcPr marL="9525" marR="9525" marT="9525" marB="0" anchor="b"/>
                </a:tc>
                <a:tc>
                  <a:txBody>
                    <a:bodyPr/>
                    <a:lstStyle/>
                    <a:p>
                      <a:pPr algn="ctr" fontAlgn="b"/>
                      <a:endParaRPr lang="cs-CZ" sz="1200" b="1" i="0" u="none" strike="noStrike" dirty="0">
                        <a:solidFill>
                          <a:srgbClr val="000000"/>
                        </a:solidFill>
                        <a:effectLst/>
                        <a:latin typeface="Calibri"/>
                      </a:endParaRPr>
                    </a:p>
                  </a:txBody>
                  <a:tcPr marL="9525" marR="9525" marT="9525" marB="0" anchor="b"/>
                </a:tc>
                <a:tc>
                  <a:txBody>
                    <a:bodyPr/>
                    <a:lstStyle/>
                    <a:p>
                      <a:pPr algn="ctr" fontAlgn="b"/>
                      <a:endParaRPr lang="cs-CZ" sz="1200" b="1" i="0" u="none" strike="noStrike" dirty="0">
                        <a:solidFill>
                          <a:srgbClr val="000000"/>
                        </a:solidFill>
                        <a:effectLst/>
                        <a:latin typeface="Calibri"/>
                      </a:endParaRPr>
                    </a:p>
                  </a:txBody>
                  <a:tcPr marL="9525" marR="9525" marT="9525" marB="0" anchor="b"/>
                </a:tc>
              </a:tr>
              <a:tr h="245212">
                <a:tc>
                  <a:txBody>
                    <a:bodyPr/>
                    <a:lstStyle/>
                    <a:p>
                      <a:pPr algn="l" fontAlgn="b"/>
                      <a:r>
                        <a:rPr lang="cs-CZ" sz="1200" u="none" strike="noStrike" dirty="0" smtClean="0">
                          <a:effectLst/>
                        </a:rPr>
                        <a:t> Reserva</a:t>
                      </a:r>
                      <a:endParaRPr lang="cs-CZ" sz="1200" b="1" i="0" u="none" strike="noStrike" dirty="0">
                        <a:solidFill>
                          <a:srgbClr val="000000"/>
                        </a:solidFill>
                        <a:effectLst/>
                        <a:latin typeface="Calibri"/>
                      </a:endParaRPr>
                    </a:p>
                  </a:txBody>
                  <a:tcPr marL="9525" marR="9525" marT="9525" marB="0" anchor="b"/>
                </a:tc>
                <a:tc>
                  <a:txBody>
                    <a:bodyPr/>
                    <a:lstStyle/>
                    <a:p>
                      <a:pPr algn="l" fontAlgn="b"/>
                      <a:r>
                        <a:rPr lang="cs-CZ" sz="1200" b="1" i="0" u="none" strike="noStrike" noProof="0" dirty="0" err="1" smtClean="0">
                          <a:solidFill>
                            <a:srgbClr val="000000"/>
                          </a:solidFill>
                          <a:effectLst/>
                          <a:latin typeface="Calibri"/>
                        </a:rPr>
                        <a:t>Reserve</a:t>
                      </a:r>
                      <a:endParaRPr lang="en-GB" sz="1200" b="1" i="0" u="none" strike="noStrike" noProof="0" dirty="0">
                        <a:solidFill>
                          <a:srgbClr val="000000"/>
                        </a:solidFill>
                        <a:effectLst/>
                        <a:latin typeface="Calibri"/>
                      </a:endParaRPr>
                    </a:p>
                  </a:txBody>
                  <a:tcPr marL="9525" marR="9525" marT="9525" marB="0" anchor="b"/>
                </a:tc>
                <a:tc>
                  <a:txBody>
                    <a:bodyPr/>
                    <a:lstStyle/>
                    <a:p>
                      <a:pPr algn="ctr" fontAlgn="b"/>
                      <a:r>
                        <a:rPr lang="cs-CZ" sz="1200" b="1" i="0" u="none" strike="noStrike" smtClean="0">
                          <a:solidFill>
                            <a:srgbClr val="000000"/>
                          </a:solidFill>
                          <a:effectLst/>
                          <a:latin typeface="Calibri"/>
                        </a:rPr>
                        <a:t>   723</a:t>
                      </a:r>
                      <a:r>
                        <a:rPr lang="cs-CZ" sz="1200" b="1" i="0" u="none" strike="noStrike" baseline="0" smtClean="0">
                          <a:solidFill>
                            <a:srgbClr val="000000"/>
                          </a:solidFill>
                          <a:effectLst/>
                          <a:latin typeface="Calibri"/>
                        </a:rPr>
                        <a:t> </a:t>
                      </a:r>
                      <a:r>
                        <a:rPr lang="cs-CZ" sz="1200" b="1" i="0" u="none" strike="noStrike" smtClean="0">
                          <a:solidFill>
                            <a:srgbClr val="000000"/>
                          </a:solidFill>
                          <a:effectLst/>
                          <a:latin typeface="Calibri"/>
                        </a:rPr>
                        <a:t>689,88</a:t>
                      </a:r>
                      <a:endParaRPr lang="cs-CZ" sz="1200" b="1" i="0" u="none" strike="noStrike" dirty="0">
                        <a:solidFill>
                          <a:srgbClr val="000000"/>
                        </a:solidFill>
                        <a:effectLst/>
                        <a:latin typeface="Calibri"/>
                      </a:endParaRPr>
                    </a:p>
                  </a:txBody>
                  <a:tcPr marL="9525" marR="9525" marT="9525" marB="0" anchor="b"/>
                </a:tc>
                <a:tc>
                  <a:txBody>
                    <a:bodyPr/>
                    <a:lstStyle/>
                    <a:p>
                      <a:pPr algn="ctr" fontAlgn="b"/>
                      <a:r>
                        <a:rPr lang="cs-CZ" sz="1200" b="1" i="0" u="none" strike="noStrike" dirty="0" smtClean="0">
                          <a:solidFill>
                            <a:srgbClr val="000000"/>
                          </a:solidFill>
                          <a:effectLst/>
                          <a:latin typeface="Calibri"/>
                        </a:rPr>
                        <a:t>  1 230 448,81</a:t>
                      </a:r>
                      <a:endParaRPr lang="cs-CZ" sz="1200" b="1" i="0" u="none" strike="noStrike" dirty="0">
                        <a:solidFill>
                          <a:srgbClr val="000000"/>
                        </a:solidFill>
                        <a:effectLst/>
                        <a:latin typeface="Calibri"/>
                      </a:endParaRPr>
                    </a:p>
                  </a:txBody>
                  <a:tcPr marL="9525" marR="9525" marT="9525" marB="0" anchor="b"/>
                </a:tc>
              </a:tr>
            </a:tbl>
          </a:graphicData>
        </a:graphic>
      </p:graphicFrame>
      <p:pic>
        <p:nvPicPr>
          <p:cNvPr id="5" name="Picture 2" descr="C:\Users\czzmitkovah\Pictures\logo.gif"/>
          <p:cNvPicPr>
            <a:picLocks noChangeAspect="1" noChangeArrowheads="1"/>
          </p:cNvPicPr>
          <p:nvPr/>
        </p:nvPicPr>
        <p:blipFill>
          <a:blip r:embed="rId2" cstate="print"/>
          <a:srcRect/>
          <a:stretch>
            <a:fillRect/>
          </a:stretch>
        </p:blipFill>
        <p:spPr bwMode="auto">
          <a:xfrm>
            <a:off x="8145250" y="6021288"/>
            <a:ext cx="571500" cy="571500"/>
          </a:xfrm>
          <a:prstGeom prst="rect">
            <a:avLst/>
          </a:prstGeom>
          <a:noFill/>
        </p:spPr>
      </p:pic>
    </p:spTree>
    <p:extLst>
      <p:ext uri="{BB962C8B-B14F-4D97-AF65-F5344CB8AC3E}">
        <p14:creationId xmlns:p14="http://schemas.microsoft.com/office/powerpoint/2010/main" val="56729489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ulka 4"/>
          <p:cNvGraphicFramePr>
            <a:graphicFrameLocks noGrp="1"/>
          </p:cNvGraphicFramePr>
          <p:nvPr>
            <p:extLst>
              <p:ext uri="{D42A27DB-BD31-4B8C-83A1-F6EECF244321}">
                <p14:modId xmlns:p14="http://schemas.microsoft.com/office/powerpoint/2010/main" val="1685414294"/>
              </p:ext>
            </p:extLst>
          </p:nvPr>
        </p:nvGraphicFramePr>
        <p:xfrm>
          <a:off x="467544" y="620687"/>
          <a:ext cx="8424936" cy="4966567"/>
        </p:xfrm>
        <a:graphic>
          <a:graphicData uri="http://schemas.openxmlformats.org/drawingml/2006/table">
            <a:tbl>
              <a:tblPr>
                <a:tableStyleId>{5C22544A-7EE6-4342-B048-85BDC9FD1C3A}</a:tableStyleId>
              </a:tblPr>
              <a:tblGrid>
                <a:gridCol w="3327706"/>
                <a:gridCol w="3654707"/>
                <a:gridCol w="1442523"/>
              </a:tblGrid>
              <a:tr h="161611">
                <a:tc>
                  <a:txBody>
                    <a:bodyPr/>
                    <a:lstStyle/>
                    <a:p>
                      <a:pPr algn="l" fontAlgn="b"/>
                      <a:r>
                        <a:rPr lang="cs-CZ" sz="1400" u="none" strike="noStrike" dirty="0">
                          <a:effectLst/>
                        </a:rPr>
                        <a:t>Spořící účet</a:t>
                      </a:r>
                      <a:endParaRPr lang="cs-CZ" sz="1400" b="0" i="0" u="none" strike="noStrike" dirty="0">
                        <a:solidFill>
                          <a:srgbClr val="000000"/>
                        </a:solidFill>
                        <a:effectLst/>
                        <a:latin typeface="Calibri"/>
                      </a:endParaRPr>
                    </a:p>
                  </a:txBody>
                  <a:tcPr marL="9275" marR="9275" marT="9275" marB="0" anchor="b"/>
                </a:tc>
                <a:tc>
                  <a:txBody>
                    <a:bodyPr/>
                    <a:lstStyle/>
                    <a:p>
                      <a:pPr algn="l" fontAlgn="b"/>
                      <a:r>
                        <a:rPr lang="en-GB" sz="1400" u="none" strike="noStrike" noProof="0" smtClean="0">
                          <a:effectLst/>
                        </a:rPr>
                        <a:t>Savings Account</a:t>
                      </a:r>
                      <a:endParaRPr lang="en-GB" sz="1400" b="0" i="0" u="none" strike="noStrike" noProof="0">
                        <a:solidFill>
                          <a:srgbClr val="000000"/>
                        </a:solidFill>
                        <a:effectLst/>
                        <a:latin typeface="Calibri"/>
                      </a:endParaRPr>
                    </a:p>
                  </a:txBody>
                  <a:tcPr marL="9275" marR="9275" marT="9275" marB="0" anchor="b"/>
                </a:tc>
                <a:tc>
                  <a:txBody>
                    <a:bodyPr/>
                    <a:lstStyle/>
                    <a:p>
                      <a:pPr algn="r" fontAlgn="b"/>
                      <a:r>
                        <a:rPr lang="cs-CZ" sz="1400" u="none" strike="noStrike" dirty="0">
                          <a:effectLst/>
                        </a:rPr>
                        <a:t>1 </a:t>
                      </a:r>
                      <a:r>
                        <a:rPr lang="cs-CZ" sz="1400" u="none" strike="noStrike" dirty="0" smtClean="0">
                          <a:effectLst/>
                        </a:rPr>
                        <a:t>508 724,17</a:t>
                      </a:r>
                      <a:endParaRPr lang="cs-CZ" sz="1400" b="0" i="0" u="none" strike="noStrike" dirty="0">
                        <a:solidFill>
                          <a:srgbClr val="000000"/>
                        </a:solidFill>
                        <a:effectLst/>
                        <a:latin typeface="Calibri"/>
                      </a:endParaRPr>
                    </a:p>
                  </a:txBody>
                  <a:tcPr marL="9275" marR="9275" marT="9275" marB="0" anchor="b"/>
                </a:tc>
              </a:tr>
              <a:tr h="237027">
                <a:tc>
                  <a:txBody>
                    <a:bodyPr/>
                    <a:lstStyle/>
                    <a:p>
                      <a:pPr algn="l" fontAlgn="b"/>
                      <a:r>
                        <a:rPr lang="cs-CZ" sz="1400" u="none" strike="noStrike">
                          <a:effectLst/>
                        </a:rPr>
                        <a:t>Běžný účet</a:t>
                      </a:r>
                      <a:endParaRPr lang="cs-CZ" sz="1400" b="0" i="0" u="none" strike="noStrike">
                        <a:solidFill>
                          <a:srgbClr val="000000"/>
                        </a:solidFill>
                        <a:effectLst/>
                        <a:latin typeface="Calibri"/>
                      </a:endParaRPr>
                    </a:p>
                  </a:txBody>
                  <a:tcPr marL="9275" marR="9275" marT="9275" marB="0" anchor="b"/>
                </a:tc>
                <a:tc>
                  <a:txBody>
                    <a:bodyPr/>
                    <a:lstStyle/>
                    <a:p>
                      <a:pPr algn="l" fontAlgn="b"/>
                      <a:r>
                        <a:rPr lang="en-GB" sz="1400" u="none" strike="noStrike" noProof="0" smtClean="0">
                          <a:effectLst/>
                        </a:rPr>
                        <a:t>Current Account</a:t>
                      </a:r>
                      <a:endParaRPr lang="en-GB" sz="1400" b="0" i="0" u="none" strike="noStrike" noProof="0">
                        <a:solidFill>
                          <a:srgbClr val="000000"/>
                        </a:solidFill>
                        <a:effectLst/>
                        <a:latin typeface="Calibri"/>
                      </a:endParaRPr>
                    </a:p>
                  </a:txBody>
                  <a:tcPr marL="9275" marR="9275" marT="9275" marB="0" anchor="b"/>
                </a:tc>
                <a:tc>
                  <a:txBody>
                    <a:bodyPr/>
                    <a:lstStyle/>
                    <a:p>
                      <a:pPr algn="r" fontAlgn="b"/>
                      <a:r>
                        <a:rPr lang="cs-CZ" sz="1400" u="none" strike="noStrike" baseline="0" dirty="0" smtClean="0">
                          <a:effectLst/>
                        </a:rPr>
                        <a:t>662 101</a:t>
                      </a:r>
                      <a:r>
                        <a:rPr lang="cs-CZ" sz="1400" u="none" strike="noStrike" dirty="0" smtClean="0">
                          <a:effectLst/>
                        </a:rPr>
                        <a:t>,33</a:t>
                      </a:r>
                      <a:endParaRPr lang="cs-CZ" sz="1400" b="0" i="0" u="none" strike="noStrike" dirty="0">
                        <a:solidFill>
                          <a:srgbClr val="000000"/>
                        </a:solidFill>
                        <a:effectLst/>
                        <a:latin typeface="Calibri"/>
                      </a:endParaRPr>
                    </a:p>
                  </a:txBody>
                  <a:tcPr marL="9275" marR="9275" marT="9275" marB="0" anchor="b"/>
                </a:tc>
              </a:tr>
              <a:tr h="237027">
                <a:tc>
                  <a:txBody>
                    <a:bodyPr/>
                    <a:lstStyle/>
                    <a:p>
                      <a:pPr algn="l" fontAlgn="b"/>
                      <a:r>
                        <a:rPr lang="cs-CZ" sz="1600" b="1" u="none" strike="noStrike" dirty="0">
                          <a:effectLst/>
                        </a:rPr>
                        <a:t>Odhadované zůstatky  </a:t>
                      </a:r>
                      <a:r>
                        <a:rPr lang="cs-CZ" sz="1600" b="1" u="none" strike="noStrike" dirty="0" smtClean="0">
                          <a:effectLst/>
                        </a:rPr>
                        <a:t>31.12.2015</a:t>
                      </a:r>
                      <a:endParaRPr lang="cs-CZ" sz="1600" b="1" i="0" u="none" strike="noStrike" dirty="0">
                        <a:solidFill>
                          <a:srgbClr val="FFFFFF"/>
                        </a:solidFill>
                        <a:effectLst/>
                        <a:latin typeface="Calibri"/>
                      </a:endParaRPr>
                    </a:p>
                  </a:txBody>
                  <a:tcPr marL="9275" marR="9275" marT="9275" marB="0" anchor="b"/>
                </a:tc>
                <a:tc>
                  <a:txBody>
                    <a:bodyPr/>
                    <a:lstStyle/>
                    <a:p>
                      <a:pPr algn="l" fontAlgn="b"/>
                      <a:r>
                        <a:rPr lang="en-GB" sz="1600" b="1" u="none" strike="noStrike" noProof="0" dirty="0" smtClean="0">
                          <a:effectLst/>
                        </a:rPr>
                        <a:t>Estimated Balances 31.12.201</a:t>
                      </a:r>
                      <a:r>
                        <a:rPr lang="cs-CZ" sz="1600" b="1" u="none" strike="noStrike" noProof="0" smtClean="0">
                          <a:effectLst/>
                        </a:rPr>
                        <a:t>5</a:t>
                      </a:r>
                      <a:endParaRPr lang="en-GB" sz="1600" b="1" i="0" u="none" strike="noStrike" noProof="0">
                        <a:solidFill>
                          <a:srgbClr val="FFFFFF"/>
                        </a:solidFill>
                        <a:effectLst/>
                        <a:latin typeface="Calibri"/>
                      </a:endParaRPr>
                    </a:p>
                  </a:txBody>
                  <a:tcPr marL="9275" marR="9275" marT="9275" marB="0" anchor="b"/>
                </a:tc>
                <a:tc>
                  <a:txBody>
                    <a:bodyPr/>
                    <a:lstStyle/>
                    <a:p>
                      <a:pPr algn="r" fontAlgn="b"/>
                      <a:r>
                        <a:rPr lang="cs-CZ" sz="1600" b="1" u="none" strike="noStrike" dirty="0">
                          <a:effectLst/>
                        </a:rPr>
                        <a:t>2 </a:t>
                      </a:r>
                      <a:r>
                        <a:rPr lang="cs-CZ" sz="1600" b="1" u="none" strike="noStrike" dirty="0" smtClean="0">
                          <a:effectLst/>
                        </a:rPr>
                        <a:t>170 825,50</a:t>
                      </a:r>
                      <a:endParaRPr lang="cs-CZ" sz="1600" b="1" i="0" u="none" strike="noStrike" dirty="0">
                        <a:solidFill>
                          <a:srgbClr val="FFFFFF"/>
                        </a:solidFill>
                        <a:effectLst/>
                        <a:latin typeface="Calibri"/>
                      </a:endParaRPr>
                    </a:p>
                  </a:txBody>
                  <a:tcPr marL="9275" marR="9275" marT="9275" marB="0" anchor="b"/>
                </a:tc>
              </a:tr>
              <a:tr h="81015">
                <a:tc>
                  <a:txBody>
                    <a:bodyPr/>
                    <a:lstStyle/>
                    <a:p>
                      <a:pPr algn="l" fontAlgn="b"/>
                      <a:endParaRPr lang="cs-CZ" sz="1400" b="0" i="0" u="none" strike="noStrike" dirty="0">
                        <a:solidFill>
                          <a:srgbClr val="000000"/>
                        </a:solidFill>
                        <a:effectLst/>
                        <a:latin typeface="Calibri"/>
                      </a:endParaRPr>
                    </a:p>
                  </a:txBody>
                  <a:tcPr marL="9275" marR="9275" marT="9275" marB="0" anchor="b"/>
                </a:tc>
                <a:tc>
                  <a:txBody>
                    <a:bodyPr/>
                    <a:lstStyle/>
                    <a:p>
                      <a:pPr algn="l" fontAlgn="b"/>
                      <a:endParaRPr lang="en-GB" sz="1400" b="0" i="0" u="none" strike="noStrike" noProof="0">
                        <a:solidFill>
                          <a:srgbClr val="000000"/>
                        </a:solidFill>
                        <a:effectLst/>
                        <a:latin typeface="Calibri"/>
                      </a:endParaRPr>
                    </a:p>
                  </a:txBody>
                  <a:tcPr marL="9275" marR="9275" marT="9275" marB="0" anchor="b"/>
                </a:tc>
                <a:tc>
                  <a:txBody>
                    <a:bodyPr/>
                    <a:lstStyle/>
                    <a:p>
                      <a:pPr algn="l" fontAlgn="b"/>
                      <a:endParaRPr lang="cs-CZ" sz="1400" b="0" i="0" u="none" strike="noStrike" dirty="0">
                        <a:solidFill>
                          <a:srgbClr val="000000"/>
                        </a:solidFill>
                        <a:effectLst/>
                        <a:latin typeface="Calibri"/>
                      </a:endParaRPr>
                    </a:p>
                  </a:txBody>
                  <a:tcPr marL="9275" marR="9275" marT="9275" marB="0" anchor="b"/>
                </a:tc>
              </a:tr>
              <a:tr h="237027">
                <a:tc>
                  <a:txBody>
                    <a:bodyPr/>
                    <a:lstStyle/>
                    <a:p>
                      <a:pPr algn="l" fontAlgn="b"/>
                      <a:r>
                        <a:rPr lang="cs-CZ" sz="1400" u="none" strike="noStrike" dirty="0">
                          <a:effectLst/>
                        </a:rPr>
                        <a:t>tajemník</a:t>
                      </a:r>
                      <a:endParaRPr lang="cs-CZ" sz="1400" b="0" i="0" u="none" strike="noStrike" dirty="0">
                        <a:solidFill>
                          <a:srgbClr val="000000"/>
                        </a:solidFill>
                        <a:effectLst/>
                        <a:latin typeface="Calibri"/>
                      </a:endParaRPr>
                    </a:p>
                  </a:txBody>
                  <a:tcPr marL="9275" marR="9275" marT="9275" marB="0" anchor="b"/>
                </a:tc>
                <a:tc>
                  <a:txBody>
                    <a:bodyPr/>
                    <a:lstStyle/>
                    <a:p>
                      <a:pPr algn="l" fontAlgn="b"/>
                      <a:r>
                        <a:rPr lang="en-GB" sz="1400" u="none" strike="noStrike" noProof="0" smtClean="0">
                          <a:effectLst/>
                        </a:rPr>
                        <a:t>General Secretary</a:t>
                      </a:r>
                      <a:endParaRPr lang="en-GB" sz="1400" b="0" i="0" u="none" strike="noStrike" noProof="0">
                        <a:solidFill>
                          <a:srgbClr val="000000"/>
                        </a:solidFill>
                        <a:effectLst/>
                        <a:latin typeface="Calibri"/>
                      </a:endParaRPr>
                    </a:p>
                  </a:txBody>
                  <a:tcPr marL="9275" marR="9275" marT="9275" marB="0" anchor="b"/>
                </a:tc>
                <a:tc>
                  <a:txBody>
                    <a:bodyPr/>
                    <a:lstStyle/>
                    <a:p>
                      <a:pPr algn="r" fontAlgn="b"/>
                      <a:r>
                        <a:rPr lang="cs-CZ" sz="1400" u="none" strike="noStrike" dirty="0">
                          <a:effectLst/>
                        </a:rPr>
                        <a:t>-726 000,00</a:t>
                      </a:r>
                      <a:endParaRPr lang="cs-CZ" sz="1400" b="0" i="0" u="none" strike="noStrike" dirty="0">
                        <a:solidFill>
                          <a:srgbClr val="000000"/>
                        </a:solidFill>
                        <a:effectLst/>
                        <a:latin typeface="Calibri"/>
                      </a:endParaRPr>
                    </a:p>
                  </a:txBody>
                  <a:tcPr marL="9275" marR="9275" marT="9275" marB="0" anchor="b"/>
                </a:tc>
              </a:tr>
              <a:tr h="237027">
                <a:tc>
                  <a:txBody>
                    <a:bodyPr/>
                    <a:lstStyle/>
                    <a:p>
                      <a:pPr algn="l" fontAlgn="b"/>
                      <a:r>
                        <a:rPr lang="cs-CZ" sz="1400" u="none" strike="noStrike">
                          <a:effectLst/>
                        </a:rPr>
                        <a:t>nájem prostor a techniky</a:t>
                      </a:r>
                      <a:endParaRPr lang="cs-CZ" sz="1400" b="0" i="0" u="none" strike="noStrike">
                        <a:solidFill>
                          <a:srgbClr val="000000"/>
                        </a:solidFill>
                        <a:effectLst/>
                        <a:latin typeface="Calibri"/>
                      </a:endParaRPr>
                    </a:p>
                  </a:txBody>
                  <a:tcPr marL="9275" marR="9275" marT="9275" marB="0" anchor="b"/>
                </a:tc>
                <a:tc>
                  <a:txBody>
                    <a:bodyPr/>
                    <a:lstStyle/>
                    <a:p>
                      <a:pPr algn="l" fontAlgn="b"/>
                      <a:r>
                        <a:rPr lang="en-GB" sz="1400" u="none" strike="noStrike" noProof="0" smtClean="0">
                          <a:effectLst/>
                        </a:rPr>
                        <a:t>Other Rental Costs</a:t>
                      </a:r>
                      <a:endParaRPr lang="en-GB" sz="1400" b="0" i="0" u="none" strike="noStrike" noProof="0">
                        <a:solidFill>
                          <a:srgbClr val="000000"/>
                        </a:solidFill>
                        <a:effectLst/>
                        <a:latin typeface="Calibri"/>
                      </a:endParaRPr>
                    </a:p>
                  </a:txBody>
                  <a:tcPr marL="9275" marR="9275" marT="9275" marB="0" anchor="b"/>
                </a:tc>
                <a:tc>
                  <a:txBody>
                    <a:bodyPr/>
                    <a:lstStyle/>
                    <a:p>
                      <a:pPr algn="r" fontAlgn="b"/>
                      <a:r>
                        <a:rPr lang="cs-CZ" sz="1400" u="none" strike="noStrike">
                          <a:effectLst/>
                        </a:rPr>
                        <a:t>-40 000,00</a:t>
                      </a:r>
                      <a:endParaRPr lang="cs-CZ" sz="1400" b="0" i="0" u="none" strike="noStrike">
                        <a:solidFill>
                          <a:srgbClr val="000000"/>
                        </a:solidFill>
                        <a:effectLst/>
                        <a:latin typeface="Calibri"/>
                      </a:endParaRPr>
                    </a:p>
                  </a:txBody>
                  <a:tcPr marL="9275" marR="9275" marT="9275" marB="0" anchor="b"/>
                </a:tc>
              </a:tr>
              <a:tr h="237027">
                <a:tc>
                  <a:txBody>
                    <a:bodyPr/>
                    <a:lstStyle/>
                    <a:p>
                      <a:pPr algn="l" fontAlgn="b"/>
                      <a:r>
                        <a:rPr lang="cs-CZ" sz="1400" u="none" strike="noStrike">
                          <a:effectLst/>
                        </a:rPr>
                        <a:t>ostatní služby a materiál</a:t>
                      </a:r>
                      <a:endParaRPr lang="cs-CZ" sz="1400" b="0" i="0" u="none" strike="noStrike">
                        <a:solidFill>
                          <a:srgbClr val="000000"/>
                        </a:solidFill>
                        <a:effectLst/>
                        <a:latin typeface="Calibri"/>
                      </a:endParaRPr>
                    </a:p>
                  </a:txBody>
                  <a:tcPr marL="9275" marR="9275" marT="9275" marB="0" anchor="b"/>
                </a:tc>
                <a:tc>
                  <a:txBody>
                    <a:bodyPr/>
                    <a:lstStyle/>
                    <a:p>
                      <a:pPr algn="l" fontAlgn="b"/>
                      <a:r>
                        <a:rPr lang="en-GB" sz="1400" u="none" strike="noStrike" noProof="0" smtClean="0">
                          <a:effectLst/>
                        </a:rPr>
                        <a:t>Other Services</a:t>
                      </a:r>
                      <a:endParaRPr lang="en-GB" sz="1400" b="0" i="0" u="none" strike="noStrike" noProof="0">
                        <a:solidFill>
                          <a:srgbClr val="000000"/>
                        </a:solidFill>
                        <a:effectLst/>
                        <a:latin typeface="Calibri"/>
                      </a:endParaRPr>
                    </a:p>
                  </a:txBody>
                  <a:tcPr marL="9275" marR="9275" marT="9275" marB="0" anchor="b"/>
                </a:tc>
                <a:tc>
                  <a:txBody>
                    <a:bodyPr/>
                    <a:lstStyle/>
                    <a:p>
                      <a:pPr algn="r" fontAlgn="b"/>
                      <a:r>
                        <a:rPr lang="cs-CZ" sz="1400" u="none" strike="noStrike" dirty="0" smtClean="0">
                          <a:effectLst/>
                        </a:rPr>
                        <a:t>-30 </a:t>
                      </a:r>
                      <a:r>
                        <a:rPr lang="cs-CZ" sz="1400" u="none" strike="noStrike" dirty="0">
                          <a:effectLst/>
                        </a:rPr>
                        <a:t>000,00</a:t>
                      </a:r>
                      <a:endParaRPr lang="cs-CZ" sz="1400" b="0" i="0" u="none" strike="noStrike" dirty="0">
                        <a:solidFill>
                          <a:srgbClr val="000000"/>
                        </a:solidFill>
                        <a:effectLst/>
                        <a:latin typeface="Calibri"/>
                      </a:endParaRPr>
                    </a:p>
                  </a:txBody>
                  <a:tcPr marL="9275" marR="9275" marT="9275" marB="0" anchor="b"/>
                </a:tc>
              </a:tr>
              <a:tr h="237027">
                <a:tc>
                  <a:txBody>
                    <a:bodyPr/>
                    <a:lstStyle/>
                    <a:p>
                      <a:pPr algn="l" fontAlgn="b"/>
                      <a:r>
                        <a:rPr lang="cs-CZ" sz="1400" u="none" strike="noStrike" dirty="0">
                          <a:effectLst/>
                        </a:rPr>
                        <a:t>překlady a tlumočení</a:t>
                      </a:r>
                      <a:endParaRPr lang="cs-CZ" sz="1400" b="0" i="0" u="none" strike="noStrike" dirty="0">
                        <a:solidFill>
                          <a:srgbClr val="000000"/>
                        </a:solidFill>
                        <a:effectLst/>
                        <a:latin typeface="Calibri"/>
                      </a:endParaRPr>
                    </a:p>
                  </a:txBody>
                  <a:tcPr marL="9275" marR="9275" marT="9275" marB="0" anchor="b"/>
                </a:tc>
                <a:tc>
                  <a:txBody>
                    <a:bodyPr/>
                    <a:lstStyle/>
                    <a:p>
                      <a:pPr algn="l" fontAlgn="b"/>
                      <a:r>
                        <a:rPr lang="en-GB" sz="1400" u="none" strike="noStrike" noProof="0" smtClean="0">
                          <a:effectLst/>
                        </a:rPr>
                        <a:t>Translation and Interpretation</a:t>
                      </a:r>
                      <a:endParaRPr lang="en-GB" sz="1400" b="0" i="0" u="none" strike="noStrike" noProof="0">
                        <a:solidFill>
                          <a:srgbClr val="000000"/>
                        </a:solidFill>
                        <a:effectLst/>
                        <a:latin typeface="Calibri"/>
                      </a:endParaRPr>
                    </a:p>
                  </a:txBody>
                  <a:tcPr marL="9275" marR="9275" marT="9275" marB="0" anchor="b"/>
                </a:tc>
                <a:tc>
                  <a:txBody>
                    <a:bodyPr/>
                    <a:lstStyle/>
                    <a:p>
                      <a:pPr algn="r" fontAlgn="b"/>
                      <a:r>
                        <a:rPr lang="cs-CZ" sz="1400" u="none" strike="noStrike" dirty="0" smtClean="0">
                          <a:effectLst/>
                        </a:rPr>
                        <a:t>-100 </a:t>
                      </a:r>
                      <a:r>
                        <a:rPr lang="cs-CZ" sz="1400" u="none" strike="noStrike" dirty="0">
                          <a:effectLst/>
                        </a:rPr>
                        <a:t>000,00</a:t>
                      </a:r>
                      <a:endParaRPr lang="cs-CZ" sz="1400" b="0" i="0" u="none" strike="noStrike" dirty="0">
                        <a:solidFill>
                          <a:srgbClr val="000000"/>
                        </a:solidFill>
                        <a:effectLst/>
                        <a:latin typeface="Calibri"/>
                      </a:endParaRPr>
                    </a:p>
                  </a:txBody>
                  <a:tcPr marL="9275" marR="9275" marT="9275" marB="0" anchor="b"/>
                </a:tc>
              </a:tr>
              <a:tr h="237027">
                <a:tc>
                  <a:txBody>
                    <a:bodyPr/>
                    <a:lstStyle/>
                    <a:p>
                      <a:pPr algn="l" fontAlgn="b"/>
                      <a:r>
                        <a:rPr lang="cs-CZ" sz="1400" u="none" strike="noStrike">
                          <a:effectLst/>
                        </a:rPr>
                        <a:t>služby advokátů</a:t>
                      </a:r>
                      <a:endParaRPr lang="cs-CZ" sz="1400" b="0" i="0" u="none" strike="noStrike">
                        <a:solidFill>
                          <a:srgbClr val="000000"/>
                        </a:solidFill>
                        <a:effectLst/>
                        <a:latin typeface="Calibri"/>
                      </a:endParaRPr>
                    </a:p>
                  </a:txBody>
                  <a:tcPr marL="9275" marR="9275" marT="9275" marB="0" anchor="b"/>
                </a:tc>
                <a:tc>
                  <a:txBody>
                    <a:bodyPr/>
                    <a:lstStyle/>
                    <a:p>
                      <a:pPr algn="l" fontAlgn="b"/>
                      <a:r>
                        <a:rPr lang="en-GB" sz="1400" u="none" strike="noStrike" noProof="0" smtClean="0">
                          <a:effectLst/>
                        </a:rPr>
                        <a:t>Legal Services</a:t>
                      </a:r>
                      <a:endParaRPr lang="en-GB" sz="1400" b="0" i="0" u="none" strike="noStrike" noProof="0">
                        <a:solidFill>
                          <a:srgbClr val="000000"/>
                        </a:solidFill>
                        <a:effectLst/>
                        <a:latin typeface="Calibri"/>
                      </a:endParaRPr>
                    </a:p>
                  </a:txBody>
                  <a:tcPr marL="9275" marR="9275" marT="9275" marB="0" anchor="b"/>
                </a:tc>
                <a:tc>
                  <a:txBody>
                    <a:bodyPr/>
                    <a:lstStyle/>
                    <a:p>
                      <a:pPr algn="r" fontAlgn="b"/>
                      <a:r>
                        <a:rPr lang="cs-CZ" sz="1400" u="none" strike="noStrike" dirty="0" smtClean="0">
                          <a:effectLst/>
                        </a:rPr>
                        <a:t>-100 </a:t>
                      </a:r>
                      <a:r>
                        <a:rPr lang="cs-CZ" sz="1400" u="none" strike="noStrike" dirty="0">
                          <a:effectLst/>
                        </a:rPr>
                        <a:t>000,00</a:t>
                      </a:r>
                      <a:endParaRPr lang="cs-CZ" sz="1400" b="0" i="0" u="none" strike="noStrike" dirty="0">
                        <a:solidFill>
                          <a:srgbClr val="000000"/>
                        </a:solidFill>
                        <a:effectLst/>
                        <a:latin typeface="Calibri"/>
                      </a:endParaRPr>
                    </a:p>
                  </a:txBody>
                  <a:tcPr marL="9275" marR="9275" marT="9275" marB="0" anchor="b"/>
                </a:tc>
              </a:tr>
              <a:tr h="237027">
                <a:tc>
                  <a:txBody>
                    <a:bodyPr/>
                    <a:lstStyle/>
                    <a:p>
                      <a:pPr algn="l" fontAlgn="b"/>
                      <a:r>
                        <a:rPr lang="cs-CZ" sz="1400" u="none" strike="noStrike">
                          <a:effectLst/>
                        </a:rPr>
                        <a:t>služby PR</a:t>
                      </a:r>
                      <a:endParaRPr lang="cs-CZ" sz="1400" b="0" i="0" u="none" strike="noStrike">
                        <a:solidFill>
                          <a:srgbClr val="000000"/>
                        </a:solidFill>
                        <a:effectLst/>
                        <a:latin typeface="Calibri"/>
                      </a:endParaRPr>
                    </a:p>
                  </a:txBody>
                  <a:tcPr marL="9275" marR="9275" marT="9275" marB="0" anchor="b"/>
                </a:tc>
                <a:tc>
                  <a:txBody>
                    <a:bodyPr/>
                    <a:lstStyle/>
                    <a:p>
                      <a:pPr algn="l" fontAlgn="b"/>
                      <a:r>
                        <a:rPr lang="en-GB" sz="1400" u="none" strike="noStrike" noProof="0" dirty="0" smtClean="0">
                          <a:effectLst/>
                        </a:rPr>
                        <a:t>PR Services</a:t>
                      </a:r>
                      <a:endParaRPr lang="en-GB" sz="1400" b="0" i="0" u="none" strike="noStrike" noProof="0" dirty="0">
                        <a:solidFill>
                          <a:srgbClr val="000000"/>
                        </a:solidFill>
                        <a:effectLst/>
                        <a:latin typeface="Calibri"/>
                      </a:endParaRPr>
                    </a:p>
                  </a:txBody>
                  <a:tcPr marL="9275" marR="9275" marT="9275" marB="0" anchor="b"/>
                </a:tc>
                <a:tc>
                  <a:txBody>
                    <a:bodyPr/>
                    <a:lstStyle/>
                    <a:p>
                      <a:pPr algn="r" fontAlgn="b"/>
                      <a:r>
                        <a:rPr lang="cs-CZ" sz="1400" u="none" strike="noStrike" dirty="0" smtClean="0">
                          <a:effectLst/>
                        </a:rPr>
                        <a:t>-50 </a:t>
                      </a:r>
                      <a:r>
                        <a:rPr lang="cs-CZ" sz="1400" u="none" strike="noStrike" dirty="0">
                          <a:effectLst/>
                        </a:rPr>
                        <a:t>000,00</a:t>
                      </a:r>
                      <a:endParaRPr lang="cs-CZ" sz="1400" b="0" i="0" u="none" strike="noStrike" dirty="0">
                        <a:solidFill>
                          <a:srgbClr val="000000"/>
                        </a:solidFill>
                        <a:effectLst/>
                        <a:latin typeface="Calibri"/>
                      </a:endParaRPr>
                    </a:p>
                  </a:txBody>
                  <a:tcPr marL="9275" marR="9275" marT="9275" marB="0" anchor="b"/>
                </a:tc>
              </a:tr>
              <a:tr h="237027">
                <a:tc>
                  <a:txBody>
                    <a:bodyPr/>
                    <a:lstStyle/>
                    <a:p>
                      <a:pPr algn="l" fontAlgn="b"/>
                      <a:r>
                        <a:rPr lang="cs-CZ" sz="1400" u="none" strike="noStrike">
                          <a:effectLst/>
                        </a:rPr>
                        <a:t>CICPEN web</a:t>
                      </a:r>
                      <a:endParaRPr lang="cs-CZ" sz="1400" b="0" i="0" u="none" strike="noStrike">
                        <a:solidFill>
                          <a:srgbClr val="000000"/>
                        </a:solidFill>
                        <a:effectLst/>
                        <a:latin typeface="Calibri"/>
                      </a:endParaRPr>
                    </a:p>
                  </a:txBody>
                  <a:tcPr marL="9275" marR="9275" marT="9275" marB="0" anchor="b"/>
                </a:tc>
                <a:tc>
                  <a:txBody>
                    <a:bodyPr/>
                    <a:lstStyle/>
                    <a:p>
                      <a:pPr algn="l" fontAlgn="b"/>
                      <a:r>
                        <a:rPr lang="en-GB" sz="1400" u="none" strike="noStrike" noProof="0" smtClean="0">
                          <a:effectLst/>
                        </a:rPr>
                        <a:t>CICPEN Web</a:t>
                      </a:r>
                      <a:endParaRPr lang="en-GB" sz="1400" b="0" i="0" u="none" strike="noStrike" noProof="0">
                        <a:solidFill>
                          <a:srgbClr val="000000"/>
                        </a:solidFill>
                        <a:effectLst/>
                        <a:latin typeface="Calibri"/>
                      </a:endParaRPr>
                    </a:p>
                  </a:txBody>
                  <a:tcPr marL="9275" marR="9275" marT="9275" marB="0" anchor="b"/>
                </a:tc>
                <a:tc>
                  <a:txBody>
                    <a:bodyPr/>
                    <a:lstStyle/>
                    <a:p>
                      <a:pPr algn="r" fontAlgn="b"/>
                      <a:r>
                        <a:rPr lang="cs-CZ" sz="1400" u="none" strike="noStrike" dirty="0" smtClean="0">
                          <a:effectLst/>
                        </a:rPr>
                        <a:t>-50 </a:t>
                      </a:r>
                      <a:r>
                        <a:rPr lang="cs-CZ" sz="1400" u="none" strike="noStrike" dirty="0">
                          <a:effectLst/>
                        </a:rPr>
                        <a:t>000,00</a:t>
                      </a:r>
                      <a:endParaRPr lang="cs-CZ" sz="1400" b="0" i="0" u="none" strike="noStrike" dirty="0">
                        <a:solidFill>
                          <a:srgbClr val="000000"/>
                        </a:solidFill>
                        <a:effectLst/>
                        <a:latin typeface="Calibri"/>
                      </a:endParaRPr>
                    </a:p>
                  </a:txBody>
                  <a:tcPr marL="9275" marR="9275" marT="9275" marB="0" anchor="b"/>
                </a:tc>
              </a:tr>
              <a:tr h="237027">
                <a:tc>
                  <a:txBody>
                    <a:bodyPr/>
                    <a:lstStyle/>
                    <a:p>
                      <a:pPr algn="l" fontAlgn="b"/>
                      <a:r>
                        <a:rPr lang="cs-CZ" sz="1400" u="none" strike="noStrike">
                          <a:effectLst/>
                        </a:rPr>
                        <a:t>EUROPEN</a:t>
                      </a:r>
                      <a:endParaRPr lang="cs-CZ" sz="1400" b="0" i="0" u="none" strike="noStrike">
                        <a:solidFill>
                          <a:srgbClr val="000000"/>
                        </a:solidFill>
                        <a:effectLst/>
                        <a:latin typeface="Calibri"/>
                      </a:endParaRPr>
                    </a:p>
                  </a:txBody>
                  <a:tcPr marL="9275" marR="9275" marT="9275" marB="0" anchor="b"/>
                </a:tc>
                <a:tc>
                  <a:txBody>
                    <a:bodyPr/>
                    <a:lstStyle/>
                    <a:p>
                      <a:pPr algn="l" fontAlgn="b"/>
                      <a:r>
                        <a:rPr lang="en-GB" sz="1400" u="none" strike="noStrike" noProof="0" smtClean="0">
                          <a:effectLst/>
                        </a:rPr>
                        <a:t>EUROPEN</a:t>
                      </a:r>
                      <a:endParaRPr lang="en-GB" sz="1400" b="0" i="0" u="none" strike="noStrike" noProof="0">
                        <a:solidFill>
                          <a:srgbClr val="000000"/>
                        </a:solidFill>
                        <a:effectLst/>
                        <a:latin typeface="Calibri"/>
                      </a:endParaRPr>
                    </a:p>
                  </a:txBody>
                  <a:tcPr marL="9275" marR="9275" marT="9275" marB="0" anchor="b"/>
                </a:tc>
                <a:tc>
                  <a:txBody>
                    <a:bodyPr/>
                    <a:lstStyle/>
                    <a:p>
                      <a:pPr algn="r" fontAlgn="b"/>
                      <a:r>
                        <a:rPr lang="cs-CZ" sz="1400" u="none" strike="noStrike" dirty="0">
                          <a:effectLst/>
                        </a:rPr>
                        <a:t>-</a:t>
                      </a:r>
                      <a:r>
                        <a:rPr lang="cs-CZ" sz="1400" u="none" strike="noStrike" dirty="0" smtClean="0">
                          <a:effectLst/>
                        </a:rPr>
                        <a:t>51 </a:t>
                      </a:r>
                      <a:r>
                        <a:rPr lang="cs-CZ" sz="1400" u="none" strike="noStrike" dirty="0">
                          <a:effectLst/>
                        </a:rPr>
                        <a:t>000,00</a:t>
                      </a:r>
                      <a:endParaRPr lang="cs-CZ" sz="1400" b="0" i="0" u="none" strike="noStrike" dirty="0">
                        <a:solidFill>
                          <a:srgbClr val="000000"/>
                        </a:solidFill>
                        <a:effectLst/>
                        <a:latin typeface="Calibri"/>
                      </a:endParaRPr>
                    </a:p>
                  </a:txBody>
                  <a:tcPr marL="9275" marR="9275" marT="9275" marB="0" anchor="b"/>
                </a:tc>
              </a:tr>
              <a:tr h="237027">
                <a:tc>
                  <a:txBody>
                    <a:bodyPr/>
                    <a:lstStyle/>
                    <a:p>
                      <a:pPr algn="l" fontAlgn="b"/>
                      <a:r>
                        <a:rPr lang="cs-CZ" sz="1400" u="none" strike="noStrike">
                          <a:effectLst/>
                        </a:rPr>
                        <a:t>cestovné a ubytování</a:t>
                      </a:r>
                      <a:endParaRPr lang="cs-CZ" sz="1400" b="0" i="0" u="none" strike="noStrike">
                        <a:solidFill>
                          <a:srgbClr val="000000"/>
                        </a:solidFill>
                        <a:effectLst/>
                        <a:latin typeface="Calibri"/>
                      </a:endParaRPr>
                    </a:p>
                  </a:txBody>
                  <a:tcPr marL="9275" marR="9275" marT="9275" marB="0" anchor="b"/>
                </a:tc>
                <a:tc>
                  <a:txBody>
                    <a:bodyPr/>
                    <a:lstStyle/>
                    <a:p>
                      <a:pPr algn="l" fontAlgn="b"/>
                      <a:r>
                        <a:rPr lang="en-GB" sz="1400" u="none" strike="noStrike" noProof="0" smtClean="0">
                          <a:effectLst/>
                        </a:rPr>
                        <a:t>Travel Costs and Accommodation</a:t>
                      </a:r>
                      <a:endParaRPr lang="en-GB" sz="1400" b="0" i="0" u="none" strike="noStrike" noProof="0">
                        <a:solidFill>
                          <a:srgbClr val="000000"/>
                        </a:solidFill>
                        <a:effectLst/>
                        <a:latin typeface="Calibri"/>
                      </a:endParaRPr>
                    </a:p>
                  </a:txBody>
                  <a:tcPr marL="9275" marR="9275" marT="9275" marB="0" anchor="b"/>
                </a:tc>
                <a:tc>
                  <a:txBody>
                    <a:bodyPr/>
                    <a:lstStyle/>
                    <a:p>
                      <a:pPr algn="r" fontAlgn="b"/>
                      <a:r>
                        <a:rPr lang="cs-CZ" sz="1400" u="none" strike="noStrike" dirty="0" smtClean="0">
                          <a:effectLst/>
                        </a:rPr>
                        <a:t>-200 </a:t>
                      </a:r>
                      <a:r>
                        <a:rPr lang="cs-CZ" sz="1400" u="none" strike="noStrike" dirty="0">
                          <a:effectLst/>
                        </a:rPr>
                        <a:t>000,00</a:t>
                      </a:r>
                      <a:endParaRPr lang="cs-CZ" sz="1400" b="0" i="0" u="none" strike="noStrike" dirty="0">
                        <a:solidFill>
                          <a:srgbClr val="000000"/>
                        </a:solidFill>
                        <a:effectLst/>
                        <a:latin typeface="Calibri"/>
                      </a:endParaRPr>
                    </a:p>
                  </a:txBody>
                  <a:tcPr marL="9275" marR="9275" marT="9275" marB="0" anchor="b"/>
                </a:tc>
              </a:tr>
              <a:tr h="237027">
                <a:tc>
                  <a:txBody>
                    <a:bodyPr/>
                    <a:lstStyle/>
                    <a:p>
                      <a:pPr algn="l" fontAlgn="b"/>
                      <a:r>
                        <a:rPr lang="cs-CZ" sz="1400" u="none" strike="noStrike">
                          <a:effectLst/>
                        </a:rPr>
                        <a:t>náklady na reprezentaci</a:t>
                      </a:r>
                      <a:endParaRPr lang="cs-CZ" sz="1400" b="0" i="0" u="none" strike="noStrike">
                        <a:solidFill>
                          <a:srgbClr val="000000"/>
                        </a:solidFill>
                        <a:effectLst/>
                        <a:latin typeface="Calibri"/>
                      </a:endParaRPr>
                    </a:p>
                  </a:txBody>
                  <a:tcPr marL="9275" marR="9275" marT="9275" marB="0" anchor="b"/>
                </a:tc>
                <a:tc>
                  <a:txBody>
                    <a:bodyPr/>
                    <a:lstStyle/>
                    <a:p>
                      <a:pPr algn="l" fontAlgn="b"/>
                      <a:r>
                        <a:rPr lang="en-GB" sz="1400" u="none" strike="noStrike" noProof="0" smtClean="0">
                          <a:effectLst/>
                        </a:rPr>
                        <a:t>Entertainment Expenses</a:t>
                      </a:r>
                      <a:endParaRPr lang="en-GB" sz="1400" b="0" i="0" u="none" strike="noStrike" noProof="0">
                        <a:solidFill>
                          <a:srgbClr val="000000"/>
                        </a:solidFill>
                        <a:effectLst/>
                        <a:latin typeface="Calibri"/>
                      </a:endParaRPr>
                    </a:p>
                  </a:txBody>
                  <a:tcPr marL="9275" marR="9275" marT="9275" marB="0" anchor="b"/>
                </a:tc>
                <a:tc>
                  <a:txBody>
                    <a:bodyPr/>
                    <a:lstStyle/>
                    <a:p>
                      <a:pPr algn="r" fontAlgn="b"/>
                      <a:r>
                        <a:rPr lang="cs-CZ" sz="1400" u="none" strike="noStrike" dirty="0" smtClean="0">
                          <a:effectLst/>
                        </a:rPr>
                        <a:t>-100 </a:t>
                      </a:r>
                      <a:r>
                        <a:rPr lang="cs-CZ" sz="1400" u="none" strike="noStrike" dirty="0">
                          <a:effectLst/>
                        </a:rPr>
                        <a:t>000,00</a:t>
                      </a:r>
                      <a:endParaRPr lang="cs-CZ" sz="1400" b="0" i="0" u="none" strike="noStrike" dirty="0">
                        <a:solidFill>
                          <a:srgbClr val="000000"/>
                        </a:solidFill>
                        <a:effectLst/>
                        <a:latin typeface="Calibri"/>
                      </a:endParaRPr>
                    </a:p>
                  </a:txBody>
                  <a:tcPr marL="9275" marR="9275" marT="9275" marB="0" anchor="b"/>
                </a:tc>
              </a:tr>
              <a:tr h="237027">
                <a:tc>
                  <a:txBody>
                    <a:bodyPr/>
                    <a:lstStyle/>
                    <a:p>
                      <a:pPr algn="l" fontAlgn="b"/>
                      <a:r>
                        <a:rPr lang="cs-CZ" sz="1400" u="none" strike="noStrike" dirty="0">
                          <a:effectLst/>
                        </a:rPr>
                        <a:t>účetnictví a koordinace</a:t>
                      </a:r>
                      <a:endParaRPr lang="cs-CZ" sz="1400" b="0" i="0" u="none" strike="noStrike" dirty="0">
                        <a:solidFill>
                          <a:srgbClr val="000000"/>
                        </a:solidFill>
                        <a:effectLst/>
                        <a:latin typeface="Calibri"/>
                      </a:endParaRPr>
                    </a:p>
                  </a:txBody>
                  <a:tcPr marL="9275" marR="9275" marT="9275" marB="0" anchor="b"/>
                </a:tc>
                <a:tc>
                  <a:txBody>
                    <a:bodyPr/>
                    <a:lstStyle/>
                    <a:p>
                      <a:pPr algn="l" fontAlgn="b"/>
                      <a:r>
                        <a:rPr lang="en-GB" sz="1400" u="none" strike="noStrike" noProof="0" smtClean="0">
                          <a:effectLst/>
                        </a:rPr>
                        <a:t>Accounting and Coordination</a:t>
                      </a:r>
                      <a:endParaRPr lang="en-GB" sz="1400" b="0" i="0" u="none" strike="noStrike" noProof="0">
                        <a:solidFill>
                          <a:srgbClr val="000000"/>
                        </a:solidFill>
                        <a:effectLst/>
                        <a:latin typeface="Calibri"/>
                      </a:endParaRPr>
                    </a:p>
                  </a:txBody>
                  <a:tcPr marL="9275" marR="9275" marT="9275" marB="0" anchor="b"/>
                </a:tc>
                <a:tc>
                  <a:txBody>
                    <a:bodyPr/>
                    <a:lstStyle/>
                    <a:p>
                      <a:pPr algn="r" fontAlgn="b"/>
                      <a:r>
                        <a:rPr lang="cs-CZ" sz="1400" u="none" strike="noStrike" dirty="0" smtClean="0">
                          <a:effectLst/>
                        </a:rPr>
                        <a:t>-15 </a:t>
                      </a:r>
                      <a:r>
                        <a:rPr lang="cs-CZ" sz="1400" u="none" strike="noStrike" dirty="0">
                          <a:effectLst/>
                        </a:rPr>
                        <a:t>000,00</a:t>
                      </a:r>
                      <a:endParaRPr lang="cs-CZ" sz="1400" b="0" i="0" u="none" strike="noStrike" dirty="0">
                        <a:solidFill>
                          <a:srgbClr val="000000"/>
                        </a:solidFill>
                        <a:effectLst/>
                        <a:latin typeface="Calibri"/>
                      </a:endParaRPr>
                    </a:p>
                  </a:txBody>
                  <a:tcPr marL="9275" marR="9275" marT="9275" marB="0" anchor="b"/>
                </a:tc>
              </a:tr>
              <a:tr h="237027">
                <a:tc>
                  <a:txBody>
                    <a:bodyPr/>
                    <a:lstStyle/>
                    <a:p>
                      <a:pPr algn="l" fontAlgn="b"/>
                      <a:r>
                        <a:rPr lang="cs-CZ" sz="1400" u="none" strike="noStrike">
                          <a:effectLst/>
                        </a:rPr>
                        <a:t>bankovní poplatky </a:t>
                      </a:r>
                      <a:endParaRPr lang="cs-CZ" sz="1400" b="0" i="0" u="none" strike="noStrike">
                        <a:solidFill>
                          <a:srgbClr val="000000"/>
                        </a:solidFill>
                        <a:effectLst/>
                        <a:latin typeface="Calibri"/>
                      </a:endParaRPr>
                    </a:p>
                  </a:txBody>
                  <a:tcPr marL="9275" marR="9275" marT="9275" marB="0" anchor="b"/>
                </a:tc>
                <a:tc>
                  <a:txBody>
                    <a:bodyPr/>
                    <a:lstStyle/>
                    <a:p>
                      <a:pPr algn="l" fontAlgn="b"/>
                      <a:r>
                        <a:rPr lang="en-GB" sz="1400" u="none" strike="noStrike" noProof="0" smtClean="0">
                          <a:effectLst/>
                        </a:rPr>
                        <a:t>Banking Fees</a:t>
                      </a:r>
                      <a:endParaRPr lang="en-GB" sz="1400" b="0" i="0" u="none" strike="noStrike" noProof="0">
                        <a:solidFill>
                          <a:srgbClr val="000000"/>
                        </a:solidFill>
                        <a:effectLst/>
                        <a:latin typeface="Calibri"/>
                      </a:endParaRPr>
                    </a:p>
                  </a:txBody>
                  <a:tcPr marL="9275" marR="9275" marT="9275" marB="0" anchor="b"/>
                </a:tc>
                <a:tc>
                  <a:txBody>
                    <a:bodyPr/>
                    <a:lstStyle/>
                    <a:p>
                      <a:pPr algn="r" fontAlgn="b"/>
                      <a:r>
                        <a:rPr lang="cs-CZ" sz="1400" u="none" strike="noStrike" dirty="0" smtClean="0">
                          <a:effectLst/>
                        </a:rPr>
                        <a:t>-5 </a:t>
                      </a:r>
                      <a:r>
                        <a:rPr lang="cs-CZ" sz="1400" u="none" strike="noStrike" dirty="0">
                          <a:effectLst/>
                        </a:rPr>
                        <a:t>000,00</a:t>
                      </a:r>
                      <a:endParaRPr lang="cs-CZ" sz="1400" b="0" i="0" u="none" strike="noStrike" dirty="0">
                        <a:solidFill>
                          <a:srgbClr val="000000"/>
                        </a:solidFill>
                        <a:effectLst/>
                        <a:latin typeface="Calibri"/>
                      </a:endParaRPr>
                    </a:p>
                  </a:txBody>
                  <a:tcPr marL="9275" marR="9275" marT="9275" marB="0" anchor="b"/>
                </a:tc>
              </a:tr>
              <a:tr h="237027">
                <a:tc>
                  <a:txBody>
                    <a:bodyPr/>
                    <a:lstStyle/>
                    <a:p>
                      <a:pPr algn="l" fontAlgn="b"/>
                      <a:r>
                        <a:rPr lang="cs-CZ" sz="1600" b="1" u="none" strike="noStrike" dirty="0">
                          <a:effectLst/>
                        </a:rPr>
                        <a:t>Celkem</a:t>
                      </a:r>
                      <a:endParaRPr lang="cs-CZ" sz="1600" b="1" i="0" u="none" strike="noStrike" dirty="0">
                        <a:solidFill>
                          <a:srgbClr val="FFFFFF"/>
                        </a:solidFill>
                        <a:effectLst/>
                        <a:latin typeface="Calibri"/>
                      </a:endParaRPr>
                    </a:p>
                  </a:txBody>
                  <a:tcPr marL="9275" marR="9275" marT="9275" marB="0" anchor="b"/>
                </a:tc>
                <a:tc>
                  <a:txBody>
                    <a:bodyPr/>
                    <a:lstStyle/>
                    <a:p>
                      <a:pPr algn="l" fontAlgn="b"/>
                      <a:r>
                        <a:rPr lang="en-GB" sz="1600" b="1" u="none" strike="noStrike" noProof="0" smtClean="0">
                          <a:effectLst/>
                        </a:rPr>
                        <a:t>Total</a:t>
                      </a:r>
                      <a:endParaRPr lang="en-GB" sz="1600" b="1" i="0" u="none" strike="noStrike" noProof="0">
                        <a:solidFill>
                          <a:srgbClr val="FFFFFF"/>
                        </a:solidFill>
                        <a:effectLst/>
                        <a:latin typeface="Calibri"/>
                      </a:endParaRPr>
                    </a:p>
                  </a:txBody>
                  <a:tcPr marL="9275" marR="9275" marT="9275" marB="0" anchor="b"/>
                </a:tc>
                <a:tc>
                  <a:txBody>
                    <a:bodyPr/>
                    <a:lstStyle/>
                    <a:p>
                      <a:pPr algn="r" fontAlgn="b"/>
                      <a:r>
                        <a:rPr lang="cs-CZ" sz="1600" b="1" u="none" strike="noStrike" dirty="0">
                          <a:effectLst/>
                        </a:rPr>
                        <a:t>-1 </a:t>
                      </a:r>
                      <a:r>
                        <a:rPr lang="cs-CZ" sz="1600" b="1" u="none" strike="noStrike" dirty="0" smtClean="0">
                          <a:effectLst/>
                        </a:rPr>
                        <a:t>467 </a:t>
                      </a:r>
                      <a:r>
                        <a:rPr lang="cs-CZ" sz="1600" b="1" u="none" strike="noStrike" dirty="0">
                          <a:effectLst/>
                        </a:rPr>
                        <a:t>000,00</a:t>
                      </a:r>
                      <a:endParaRPr lang="cs-CZ" sz="1600" b="1" i="0" u="none" strike="noStrike" dirty="0">
                        <a:solidFill>
                          <a:srgbClr val="FFFFFF"/>
                        </a:solidFill>
                        <a:effectLst/>
                        <a:latin typeface="Calibri"/>
                      </a:endParaRPr>
                    </a:p>
                  </a:txBody>
                  <a:tcPr marL="9275" marR="9275" marT="9275" marB="0" anchor="b"/>
                </a:tc>
              </a:tr>
              <a:tr h="237027">
                <a:tc>
                  <a:txBody>
                    <a:bodyPr/>
                    <a:lstStyle/>
                    <a:p>
                      <a:pPr algn="l" fontAlgn="b"/>
                      <a:endParaRPr lang="cs-CZ" sz="1400" b="0" i="0" u="none" strike="noStrike" dirty="0">
                        <a:solidFill>
                          <a:srgbClr val="000000"/>
                        </a:solidFill>
                        <a:effectLst/>
                        <a:latin typeface="Calibri"/>
                      </a:endParaRPr>
                    </a:p>
                  </a:txBody>
                  <a:tcPr marL="9275" marR="9275" marT="9275" marB="0" anchor="b"/>
                </a:tc>
                <a:tc>
                  <a:txBody>
                    <a:bodyPr/>
                    <a:lstStyle/>
                    <a:p>
                      <a:pPr algn="l" fontAlgn="b"/>
                      <a:endParaRPr lang="en-GB" sz="1400" b="0" i="0" u="none" strike="noStrike" noProof="0">
                        <a:solidFill>
                          <a:srgbClr val="000000"/>
                        </a:solidFill>
                        <a:effectLst/>
                        <a:latin typeface="Calibri"/>
                      </a:endParaRPr>
                    </a:p>
                  </a:txBody>
                  <a:tcPr marL="9275" marR="9275" marT="9275" marB="0" anchor="b"/>
                </a:tc>
                <a:tc>
                  <a:txBody>
                    <a:bodyPr/>
                    <a:lstStyle/>
                    <a:p>
                      <a:pPr algn="l" fontAlgn="b"/>
                      <a:endParaRPr lang="cs-CZ" sz="1400" b="0" i="0" u="none" strike="noStrike">
                        <a:solidFill>
                          <a:srgbClr val="000000"/>
                        </a:solidFill>
                        <a:effectLst/>
                        <a:latin typeface="Calibri"/>
                      </a:endParaRPr>
                    </a:p>
                  </a:txBody>
                  <a:tcPr marL="9275" marR="9275" marT="9275" marB="0" anchor="b"/>
                </a:tc>
              </a:tr>
              <a:tr h="237027">
                <a:tc>
                  <a:txBody>
                    <a:bodyPr/>
                    <a:lstStyle/>
                    <a:p>
                      <a:pPr algn="l" fontAlgn="b"/>
                      <a:r>
                        <a:rPr lang="cs-CZ" sz="1400" u="none" strike="noStrike" dirty="0">
                          <a:effectLst/>
                        </a:rPr>
                        <a:t>členské příspěvky</a:t>
                      </a:r>
                      <a:endParaRPr lang="cs-CZ" sz="1400" b="0" i="0" u="none" strike="noStrike" dirty="0">
                        <a:solidFill>
                          <a:srgbClr val="000000"/>
                        </a:solidFill>
                        <a:effectLst/>
                        <a:latin typeface="Calibri"/>
                      </a:endParaRPr>
                    </a:p>
                  </a:txBody>
                  <a:tcPr marL="9275" marR="9275" marT="9275" marB="0" anchor="b"/>
                </a:tc>
                <a:tc>
                  <a:txBody>
                    <a:bodyPr/>
                    <a:lstStyle/>
                    <a:p>
                      <a:pPr algn="l" fontAlgn="b"/>
                      <a:r>
                        <a:rPr lang="en-GB" sz="1400" u="none" strike="noStrike" noProof="0" smtClean="0">
                          <a:effectLst/>
                        </a:rPr>
                        <a:t>Membership Fees</a:t>
                      </a:r>
                      <a:endParaRPr lang="en-GB" sz="1400" b="0" i="0" u="none" strike="noStrike" noProof="0">
                        <a:solidFill>
                          <a:srgbClr val="000000"/>
                        </a:solidFill>
                        <a:effectLst/>
                        <a:latin typeface="Calibri"/>
                      </a:endParaRPr>
                    </a:p>
                  </a:txBody>
                  <a:tcPr marL="9275" marR="9275" marT="9275" marB="0" anchor="b"/>
                </a:tc>
                <a:tc>
                  <a:txBody>
                    <a:bodyPr/>
                    <a:lstStyle/>
                    <a:p>
                      <a:pPr algn="r" fontAlgn="b"/>
                      <a:r>
                        <a:rPr lang="cs-CZ" sz="1400" u="none" strike="noStrike" dirty="0">
                          <a:effectLst/>
                        </a:rPr>
                        <a:t>7</a:t>
                      </a:r>
                      <a:r>
                        <a:rPr lang="cs-CZ" sz="1400" u="none" strike="noStrike" dirty="0" smtClean="0">
                          <a:effectLst/>
                        </a:rPr>
                        <a:t>00 </a:t>
                      </a:r>
                      <a:r>
                        <a:rPr lang="cs-CZ" sz="1400" u="none" strike="noStrike" dirty="0">
                          <a:effectLst/>
                        </a:rPr>
                        <a:t>000,00</a:t>
                      </a:r>
                      <a:endParaRPr lang="cs-CZ" sz="1400" b="0" i="0" u="none" strike="noStrike" dirty="0">
                        <a:solidFill>
                          <a:srgbClr val="000000"/>
                        </a:solidFill>
                        <a:effectLst/>
                        <a:latin typeface="Calibri"/>
                      </a:endParaRPr>
                    </a:p>
                  </a:txBody>
                  <a:tcPr marL="9275" marR="9275" marT="9275" marB="0" anchor="b"/>
                </a:tc>
              </a:tr>
              <a:tr h="237027">
                <a:tc>
                  <a:txBody>
                    <a:bodyPr/>
                    <a:lstStyle/>
                    <a:p>
                      <a:pPr algn="l" fontAlgn="b"/>
                      <a:endParaRPr lang="cs-CZ" sz="1400" b="0" i="0" u="none" strike="noStrike">
                        <a:solidFill>
                          <a:srgbClr val="000000"/>
                        </a:solidFill>
                        <a:effectLst/>
                        <a:latin typeface="Calibri"/>
                      </a:endParaRPr>
                    </a:p>
                  </a:txBody>
                  <a:tcPr marL="9275" marR="9275" marT="9275" marB="0" anchor="b"/>
                </a:tc>
                <a:tc>
                  <a:txBody>
                    <a:bodyPr/>
                    <a:lstStyle/>
                    <a:p>
                      <a:pPr algn="l" fontAlgn="b"/>
                      <a:endParaRPr lang="en-GB" sz="1400" b="0" i="0" u="none" strike="noStrike" noProof="0">
                        <a:solidFill>
                          <a:srgbClr val="000000"/>
                        </a:solidFill>
                        <a:effectLst/>
                        <a:latin typeface="Calibri"/>
                      </a:endParaRPr>
                    </a:p>
                  </a:txBody>
                  <a:tcPr marL="9275" marR="9275" marT="9275" marB="0" anchor="b"/>
                </a:tc>
                <a:tc>
                  <a:txBody>
                    <a:bodyPr/>
                    <a:lstStyle/>
                    <a:p>
                      <a:pPr algn="l" fontAlgn="b"/>
                      <a:endParaRPr lang="cs-CZ" sz="1400" b="0" i="0" u="none" strike="noStrike">
                        <a:solidFill>
                          <a:srgbClr val="000000"/>
                        </a:solidFill>
                        <a:effectLst/>
                        <a:latin typeface="Calibri"/>
                      </a:endParaRPr>
                    </a:p>
                  </a:txBody>
                  <a:tcPr marL="9275" marR="9275" marT="9275" marB="0" anchor="b"/>
                </a:tc>
              </a:tr>
              <a:tr h="0">
                <a:tc>
                  <a:txBody>
                    <a:bodyPr/>
                    <a:lstStyle/>
                    <a:p>
                      <a:pPr algn="l" fontAlgn="b"/>
                      <a:r>
                        <a:rPr lang="cs-CZ" sz="1400" u="none" strike="noStrike" dirty="0" smtClean="0">
                          <a:effectLst/>
                        </a:rPr>
                        <a:t>Rezerva</a:t>
                      </a:r>
                      <a:endParaRPr lang="cs-CZ" sz="1400" b="0" i="0" u="none" strike="noStrike" dirty="0">
                        <a:solidFill>
                          <a:srgbClr val="000000"/>
                        </a:solidFill>
                        <a:effectLst/>
                        <a:latin typeface="Calibri"/>
                      </a:endParaRPr>
                    </a:p>
                  </a:txBody>
                  <a:tcPr marL="9275" marR="9275" marT="9275" marB="0" anchor="b"/>
                </a:tc>
                <a:tc>
                  <a:txBody>
                    <a:bodyPr/>
                    <a:lstStyle/>
                    <a:p>
                      <a:pPr algn="l" fontAlgn="b"/>
                      <a:r>
                        <a:rPr lang="en-GB" sz="1400" u="none" strike="noStrike" noProof="0" dirty="0" smtClean="0">
                          <a:effectLst/>
                        </a:rPr>
                        <a:t>Reserve</a:t>
                      </a:r>
                      <a:endParaRPr lang="en-GB" sz="1400" b="0" i="0" u="none" strike="noStrike" noProof="0" dirty="0">
                        <a:solidFill>
                          <a:srgbClr val="000000"/>
                        </a:solidFill>
                        <a:effectLst/>
                        <a:latin typeface="Calibri"/>
                      </a:endParaRPr>
                    </a:p>
                  </a:txBody>
                  <a:tcPr marL="9275" marR="9275" marT="9275" marB="0" anchor="b"/>
                </a:tc>
                <a:tc>
                  <a:txBody>
                    <a:bodyPr/>
                    <a:lstStyle/>
                    <a:p>
                      <a:pPr algn="r" fontAlgn="b"/>
                      <a:r>
                        <a:rPr lang="cs-CZ" sz="1400" b="1" i="0" u="none" strike="noStrike" baseline="0" smtClean="0">
                          <a:solidFill>
                            <a:srgbClr val="000000"/>
                          </a:solidFill>
                          <a:effectLst/>
                          <a:latin typeface="Calibri"/>
                        </a:rPr>
                        <a:t>703 </a:t>
                      </a:r>
                      <a:r>
                        <a:rPr lang="cs-CZ" sz="1400" b="1" i="0" u="none" strike="noStrike" baseline="0" dirty="0" smtClean="0">
                          <a:solidFill>
                            <a:srgbClr val="000000"/>
                          </a:solidFill>
                          <a:effectLst/>
                          <a:latin typeface="Calibri"/>
                        </a:rPr>
                        <a:t>825,50</a:t>
                      </a:r>
                      <a:endParaRPr lang="cs-CZ" sz="1400" b="1" i="0" u="none" strike="noStrike" dirty="0">
                        <a:solidFill>
                          <a:srgbClr val="000000"/>
                        </a:solidFill>
                        <a:effectLst/>
                        <a:latin typeface="Calibri"/>
                      </a:endParaRPr>
                    </a:p>
                  </a:txBody>
                  <a:tcPr marL="9275" marR="9275" marT="9275" marB="0" anchor="b"/>
                </a:tc>
              </a:tr>
            </a:tbl>
          </a:graphicData>
        </a:graphic>
      </p:graphicFrame>
      <p:sp>
        <p:nvSpPr>
          <p:cNvPr id="6" name="Nadpis 5"/>
          <p:cNvSpPr>
            <a:spLocks noGrp="1"/>
          </p:cNvSpPr>
          <p:nvPr>
            <p:ph type="title"/>
          </p:nvPr>
        </p:nvSpPr>
        <p:spPr>
          <a:xfrm>
            <a:off x="1115616" y="274638"/>
            <a:ext cx="7571184" cy="274042"/>
          </a:xfrm>
        </p:spPr>
        <p:txBody>
          <a:bodyPr>
            <a:noAutofit/>
          </a:bodyPr>
          <a:lstStyle/>
          <a:p>
            <a:r>
              <a:rPr lang="cs-CZ" sz="2800" dirty="0" smtClean="0">
                <a:solidFill>
                  <a:schemeClr val="tx2">
                    <a:lumMod val="60000"/>
                    <a:lumOff val="40000"/>
                  </a:schemeClr>
                </a:solidFill>
              </a:rPr>
              <a:t>Návrh rozpočtu 2016/ </a:t>
            </a:r>
            <a:r>
              <a:rPr lang="cs-CZ" sz="2800" dirty="0" err="1" smtClean="0">
                <a:solidFill>
                  <a:schemeClr val="tx2">
                    <a:lumMod val="60000"/>
                    <a:lumOff val="40000"/>
                  </a:schemeClr>
                </a:solidFill>
              </a:rPr>
              <a:t>Proposed</a:t>
            </a:r>
            <a:r>
              <a:rPr lang="cs-CZ" sz="2800" dirty="0" smtClean="0">
                <a:solidFill>
                  <a:schemeClr val="tx2">
                    <a:lumMod val="60000"/>
                    <a:lumOff val="40000"/>
                  </a:schemeClr>
                </a:solidFill>
              </a:rPr>
              <a:t> 2016 Budget </a:t>
            </a:r>
            <a:endParaRPr lang="cs-CZ" sz="2800" dirty="0">
              <a:solidFill>
                <a:schemeClr val="tx2">
                  <a:lumMod val="60000"/>
                  <a:lumOff val="40000"/>
                </a:schemeClr>
              </a:solidFill>
            </a:endParaRPr>
          </a:p>
        </p:txBody>
      </p:sp>
      <p:pic>
        <p:nvPicPr>
          <p:cNvPr id="4" name="Picture 3" descr="C:\Users\czzmitkovah\Pictures\logo.gif"/>
          <p:cNvPicPr>
            <a:picLocks noChangeAspect="1" noChangeArrowheads="1"/>
          </p:cNvPicPr>
          <p:nvPr/>
        </p:nvPicPr>
        <p:blipFill>
          <a:blip r:embed="rId2" cstate="print"/>
          <a:srcRect/>
          <a:stretch>
            <a:fillRect/>
          </a:stretch>
        </p:blipFill>
        <p:spPr bwMode="auto">
          <a:xfrm>
            <a:off x="7164288" y="6165304"/>
            <a:ext cx="571500" cy="571500"/>
          </a:xfrm>
          <a:prstGeom prst="rect">
            <a:avLst/>
          </a:prstGeom>
          <a:noFill/>
        </p:spPr>
      </p:pic>
    </p:spTree>
    <p:extLst>
      <p:ext uri="{BB962C8B-B14F-4D97-AF65-F5344CB8AC3E}">
        <p14:creationId xmlns:p14="http://schemas.microsoft.com/office/powerpoint/2010/main" val="620665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521271" y="238870"/>
            <a:ext cx="8203034" cy="1063749"/>
          </a:xfrm>
        </p:spPr>
        <p:txBody>
          <a:bodyPr lIns="91430" tIns="45716" rIns="91430" bIns="45716" anchor="ctr"/>
          <a:lstStyle/>
          <a:p>
            <a:pPr eaLnBrk="1" hangingPunct="1"/>
            <a:r>
              <a:rPr lang="cs-CZ" altLang="cs-CZ" sz="3400" b="1" u="sng">
                <a:solidFill>
                  <a:srgbClr val="009900"/>
                </a:solidFill>
                <a:latin typeface="Arial" pitchFamily="34" charset="0"/>
              </a:rPr>
              <a:t>Legislativa odpadů 2015 </a:t>
            </a:r>
            <a:br>
              <a:rPr lang="cs-CZ" altLang="cs-CZ" sz="3400" b="1" u="sng">
                <a:solidFill>
                  <a:srgbClr val="009900"/>
                </a:solidFill>
                <a:latin typeface="Arial" pitchFamily="34" charset="0"/>
              </a:rPr>
            </a:br>
            <a:r>
              <a:rPr lang="cs-CZ" altLang="cs-CZ" sz="3400" b="1" u="sng">
                <a:solidFill>
                  <a:srgbClr val="009900"/>
                </a:solidFill>
                <a:latin typeface="Arial" pitchFamily="34" charset="0"/>
              </a:rPr>
              <a:t>Prováděcí předpisy</a:t>
            </a:r>
            <a:endParaRPr lang="en-US" altLang="cs-CZ" sz="3400" b="1" u="sng">
              <a:solidFill>
                <a:srgbClr val="009900"/>
              </a:solidFill>
              <a:latin typeface="Arial" pitchFamily="34" charset="0"/>
            </a:endParaRPr>
          </a:p>
        </p:txBody>
      </p:sp>
      <p:sp>
        <p:nvSpPr>
          <p:cNvPr id="5123" name="Rectangle 3"/>
          <p:cNvSpPr>
            <a:spLocks noGrp="1" noChangeArrowheads="1"/>
          </p:cNvSpPr>
          <p:nvPr>
            <p:ph type="body" idx="4294967295"/>
          </p:nvPr>
        </p:nvSpPr>
        <p:spPr>
          <a:xfrm>
            <a:off x="217662" y="1454424"/>
            <a:ext cx="8824764" cy="3898924"/>
          </a:xfrm>
        </p:spPr>
        <p:txBody>
          <a:bodyPr lIns="91430" tIns="45716" rIns="91430" bIns="45716"/>
          <a:lstStyle/>
          <a:p>
            <a:pPr algn="l" hangingPunct="1">
              <a:spcBef>
                <a:spcPts val="844"/>
              </a:spcBef>
              <a:spcAft>
                <a:spcPts val="422"/>
              </a:spcAft>
              <a:buClr>
                <a:srgbClr val="008000"/>
              </a:buClr>
              <a:buFont typeface="Wingdings" pitchFamily="2" charset="2"/>
              <a:buChar char="ü"/>
            </a:pPr>
            <a:r>
              <a:rPr lang="cs-CZ" altLang="cs-CZ" sz="2100" b="1">
                <a:latin typeface="Arial" pitchFamily="34" charset="0"/>
                <a:cs typeface="Arial" pitchFamily="34" charset="0"/>
              </a:rPr>
              <a:t>Vyhláška č. 27/2015 Sb., kterou je novelizována vyhláška č. 383/2001 Sb.,</a:t>
            </a:r>
            <a:r>
              <a:rPr lang="cs-CZ" altLang="cs-CZ" sz="2100">
                <a:latin typeface="Arial" pitchFamily="34" charset="0"/>
                <a:cs typeface="Arial" pitchFamily="34" charset="0"/>
              </a:rPr>
              <a:t> o podrobnostech nakládání s odpady, která změnila pravidla výkupu kovových odpadů od 1. 3. 2015.</a:t>
            </a:r>
          </a:p>
          <a:p>
            <a:pPr algn="l" hangingPunct="1">
              <a:spcBef>
                <a:spcPts val="844"/>
              </a:spcBef>
              <a:spcAft>
                <a:spcPts val="422"/>
              </a:spcAft>
              <a:buClr>
                <a:srgbClr val="008000"/>
              </a:buClr>
              <a:buFont typeface="Wingdings" pitchFamily="2" charset="2"/>
              <a:buChar char="ü"/>
            </a:pPr>
            <a:r>
              <a:rPr lang="cs-CZ" altLang="cs-CZ" sz="2100" b="1">
                <a:solidFill>
                  <a:srgbClr val="000000"/>
                </a:solidFill>
                <a:latin typeface="Arial" pitchFamily="34" charset="0"/>
                <a:cs typeface="Arial" pitchFamily="34" charset="0"/>
              </a:rPr>
              <a:t>Vyhláška č. 212/2015 Sb. ze dne 31. července 2015</a:t>
            </a:r>
            <a:r>
              <a:rPr lang="cs-CZ" altLang="cs-CZ" sz="2100">
                <a:solidFill>
                  <a:srgbClr val="000000"/>
                </a:solidFill>
                <a:latin typeface="Arial" pitchFamily="34" charset="0"/>
                <a:cs typeface="Arial" pitchFamily="34" charset="0"/>
              </a:rPr>
              <a:t>, kterou se mění vyhláška č. 170/2010 Sb., o bateriích a akumulátorech a o změně vyhlášky č. 383/2001 Sb., o podrobnostech nakládání s odpady, kterou se mění příloha č. 3, Roční zpráva o plnění povinností zpětného odběru</a:t>
            </a:r>
            <a:br>
              <a:rPr lang="cs-CZ" altLang="cs-CZ" sz="2100">
                <a:solidFill>
                  <a:srgbClr val="000000"/>
                </a:solidFill>
                <a:latin typeface="Arial" pitchFamily="34" charset="0"/>
                <a:cs typeface="Arial" pitchFamily="34" charset="0"/>
              </a:rPr>
            </a:br>
            <a:r>
              <a:rPr lang="cs-CZ" altLang="cs-CZ" sz="2100">
                <a:solidFill>
                  <a:srgbClr val="000000"/>
                </a:solidFill>
                <a:latin typeface="Arial" pitchFamily="34" charset="0"/>
                <a:cs typeface="Arial" pitchFamily="34" charset="0"/>
              </a:rPr>
              <a:t>a odděleného sběru baterií a akumulátorů.</a:t>
            </a:r>
          </a:p>
          <a:p>
            <a:pPr algn="l" hangingPunct="1">
              <a:spcBef>
                <a:spcPts val="844"/>
              </a:spcBef>
              <a:spcAft>
                <a:spcPts val="422"/>
              </a:spcAft>
              <a:buClr>
                <a:srgbClr val="008000"/>
              </a:buClr>
              <a:buFont typeface="Wingdings" pitchFamily="2" charset="2"/>
              <a:buChar char="ü"/>
            </a:pPr>
            <a:r>
              <a:rPr lang="cs-CZ" altLang="cs-CZ" sz="2100" b="1">
                <a:solidFill>
                  <a:srgbClr val="000000"/>
                </a:solidFill>
                <a:latin typeface="Arial" pitchFamily="34" charset="0"/>
                <a:cs typeface="Arial" pitchFamily="34" charset="0"/>
              </a:rPr>
              <a:t>Vyhláška č. 248/2015 Sb. ze dne 23. září 2015</a:t>
            </a:r>
            <a:r>
              <a:rPr lang="cs-CZ" altLang="cs-CZ" sz="2100">
                <a:solidFill>
                  <a:srgbClr val="000000"/>
                </a:solidFill>
                <a:latin typeface="Arial" pitchFamily="34" charset="0"/>
                <a:cs typeface="Arial" pitchFamily="34" charset="0"/>
              </a:rPr>
              <a:t> o podrobnostech provádění zpětného odběru pneumatik.  </a:t>
            </a:r>
          </a:p>
        </p:txBody>
      </p:sp>
    </p:spTree>
    <p:extLst>
      <p:ext uri="{BB962C8B-B14F-4D97-AF65-F5344CB8AC3E}">
        <p14:creationId xmlns:p14="http://schemas.microsoft.com/office/powerpoint/2010/main" val="2129823080"/>
      </p:ext>
    </p:extLst>
  </p:cSld>
  <p:clrMapOvr>
    <a:masterClrMapping/>
  </p:clrMapOvr>
  <p:transition spd="slow">
    <p:blinds dir="ver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tx2">
                    <a:lumMod val="60000"/>
                    <a:lumOff val="40000"/>
                  </a:schemeClr>
                </a:solidFill>
              </a:rPr>
              <a:t>Různé</a:t>
            </a:r>
            <a:endParaRPr lang="cs-CZ" dirty="0">
              <a:solidFill>
                <a:schemeClr val="tx2">
                  <a:lumMod val="60000"/>
                  <a:lumOff val="40000"/>
                </a:schemeClr>
              </a:solidFill>
            </a:endParaRPr>
          </a:p>
        </p:txBody>
      </p:sp>
      <p:sp>
        <p:nvSpPr>
          <p:cNvPr id="4" name="Zástupný symbol pro číslo snímku 3"/>
          <p:cNvSpPr>
            <a:spLocks noGrp="1"/>
          </p:cNvSpPr>
          <p:nvPr>
            <p:ph type="sldNum" sz="quarter" idx="12"/>
          </p:nvPr>
        </p:nvSpPr>
        <p:spPr/>
        <p:txBody>
          <a:bodyPr/>
          <a:lstStyle/>
          <a:p>
            <a:fld id="{3F217CD6-7C16-49EB-BD84-4E04F2158596}" type="slidenum">
              <a:rPr lang="cs-CZ" smtClean="0"/>
              <a:pPr/>
              <a:t>70</a:t>
            </a:fld>
            <a:endParaRPr lang="cs-CZ"/>
          </a:p>
        </p:txBody>
      </p:sp>
      <p:pic>
        <p:nvPicPr>
          <p:cNvPr id="8" name="Zástupný symbol pro obsah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74764" y="1600200"/>
            <a:ext cx="3394472" cy="4525963"/>
          </a:xfrm>
        </p:spPr>
      </p:pic>
      <p:pic>
        <p:nvPicPr>
          <p:cNvPr id="5" name="Picture 3" descr="C:\Users\czzmitkovah\Pictures\logo.gif"/>
          <p:cNvPicPr>
            <a:picLocks noChangeAspect="1" noChangeArrowheads="1"/>
          </p:cNvPicPr>
          <p:nvPr/>
        </p:nvPicPr>
        <p:blipFill>
          <a:blip r:embed="rId3" cstate="print"/>
          <a:srcRect/>
          <a:stretch>
            <a:fillRect/>
          </a:stretch>
        </p:blipFill>
        <p:spPr bwMode="auto">
          <a:xfrm>
            <a:off x="7164288" y="6165304"/>
            <a:ext cx="571500" cy="571500"/>
          </a:xfrm>
          <a:prstGeom prst="rect">
            <a:avLst/>
          </a:prstGeom>
          <a:noFill/>
        </p:spPr>
      </p:pic>
    </p:spTree>
    <p:extLst>
      <p:ext uri="{BB962C8B-B14F-4D97-AF65-F5344CB8AC3E}">
        <p14:creationId xmlns:p14="http://schemas.microsoft.com/office/powerpoint/2010/main" val="28538826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solidFill>
                  <a:schemeClr val="tx2"/>
                </a:solidFill>
              </a:rPr>
              <a:t>Děkujeme za pozornost</a:t>
            </a:r>
            <a:br>
              <a:rPr lang="cs-CZ" dirty="0">
                <a:solidFill>
                  <a:schemeClr val="tx2"/>
                </a:solidFill>
              </a:rPr>
            </a:br>
            <a:r>
              <a:rPr lang="en-GB" dirty="0">
                <a:solidFill>
                  <a:schemeClr val="tx2"/>
                </a:solidFill>
              </a:rPr>
              <a:t>Thank you for your attention</a:t>
            </a:r>
            <a:endParaRPr lang="cs-CZ" dirty="0"/>
          </a:p>
        </p:txBody>
      </p:sp>
      <p:sp>
        <p:nvSpPr>
          <p:cNvPr id="3" name="Zástupný symbol pro obsah 2"/>
          <p:cNvSpPr>
            <a:spLocks noGrp="1"/>
          </p:cNvSpPr>
          <p:nvPr>
            <p:ph idx="1"/>
          </p:nvPr>
        </p:nvSpPr>
        <p:spPr/>
        <p:txBody>
          <a:bodyPr/>
          <a:lstStyle/>
          <a:p>
            <a:pPr marL="0" indent="0">
              <a:buNone/>
            </a:pPr>
            <a:r>
              <a:rPr lang="cs-CZ" b="1" dirty="0" smtClean="0">
                <a:solidFill>
                  <a:schemeClr val="tx2"/>
                </a:solidFill>
              </a:rPr>
              <a:t>              Hodně </a:t>
            </a:r>
            <a:r>
              <a:rPr lang="cs-CZ" b="1" dirty="0">
                <a:solidFill>
                  <a:schemeClr val="tx2"/>
                </a:solidFill>
              </a:rPr>
              <a:t>štěstí v novém roce </a:t>
            </a:r>
            <a:r>
              <a:rPr lang="cs-CZ" b="1" dirty="0" smtClean="0">
                <a:solidFill>
                  <a:schemeClr val="tx2"/>
                </a:solidFill>
              </a:rPr>
              <a:t>2016</a:t>
            </a:r>
            <a:endParaRPr lang="cs-CZ" b="1" dirty="0">
              <a:solidFill>
                <a:schemeClr val="tx2"/>
              </a:solidFill>
            </a:endParaRPr>
          </a:p>
          <a:p>
            <a:pPr marL="0" indent="0">
              <a:buNone/>
            </a:pPr>
            <a:r>
              <a:rPr lang="cs-CZ" b="1" dirty="0" smtClean="0">
                <a:solidFill>
                  <a:schemeClr val="tx2"/>
                </a:solidFill>
              </a:rPr>
              <a:t>                        Happy </a:t>
            </a:r>
            <a:r>
              <a:rPr lang="cs-CZ" b="1" dirty="0">
                <a:solidFill>
                  <a:schemeClr val="tx2"/>
                </a:solidFill>
              </a:rPr>
              <a:t>New </a:t>
            </a:r>
            <a:r>
              <a:rPr lang="cs-CZ" b="1" dirty="0" err="1">
                <a:solidFill>
                  <a:schemeClr val="tx2"/>
                </a:solidFill>
              </a:rPr>
              <a:t>Year</a:t>
            </a:r>
            <a:r>
              <a:rPr lang="cs-CZ" b="1" dirty="0">
                <a:solidFill>
                  <a:schemeClr val="tx2"/>
                </a:solidFill>
              </a:rPr>
              <a:t> </a:t>
            </a:r>
            <a:r>
              <a:rPr lang="cs-CZ" b="1" dirty="0" smtClean="0">
                <a:solidFill>
                  <a:schemeClr val="tx2"/>
                </a:solidFill>
              </a:rPr>
              <a:t>2016</a:t>
            </a:r>
            <a:endParaRPr lang="cs-CZ" b="1" dirty="0">
              <a:solidFill>
                <a:schemeClr val="tx2"/>
              </a:solidFill>
            </a:endParaRPr>
          </a:p>
          <a:p>
            <a:endParaRPr lang="cs-CZ" dirty="0"/>
          </a:p>
        </p:txBody>
      </p:sp>
      <p:sp>
        <p:nvSpPr>
          <p:cNvPr id="4" name="Zástupný symbol pro číslo snímku 3"/>
          <p:cNvSpPr>
            <a:spLocks noGrp="1"/>
          </p:cNvSpPr>
          <p:nvPr>
            <p:ph type="sldNum" sz="quarter" idx="12"/>
          </p:nvPr>
        </p:nvSpPr>
        <p:spPr/>
        <p:txBody>
          <a:bodyPr/>
          <a:lstStyle/>
          <a:p>
            <a:fld id="{3F217CD6-7C16-49EB-BD84-4E04F2158596}" type="slidenum">
              <a:rPr lang="cs-CZ" smtClean="0"/>
              <a:pPr/>
              <a:t>71</a:t>
            </a:fld>
            <a:endParaRPr lang="cs-CZ"/>
          </a:p>
        </p:txBody>
      </p:sp>
      <p:pic>
        <p:nvPicPr>
          <p:cNvPr id="1026" name="Picture 2" descr="C:\Users\doma\Pictures\vánoce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2924945"/>
            <a:ext cx="4896544"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983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521271" y="238869"/>
            <a:ext cx="8203034" cy="1113979"/>
          </a:xfrm>
        </p:spPr>
        <p:txBody>
          <a:bodyPr lIns="91430" tIns="45716" rIns="91430" bIns="45716" anchor="ctr"/>
          <a:lstStyle/>
          <a:p>
            <a:pPr eaLnBrk="1" hangingPunct="1"/>
            <a:r>
              <a:rPr lang="cs-CZ" altLang="cs-CZ" sz="3400" b="1" u="sng">
                <a:solidFill>
                  <a:srgbClr val="008000"/>
                </a:solidFill>
                <a:latin typeface="Arial" pitchFamily="34" charset="0"/>
              </a:rPr>
              <a:t>Legislativa odpadů 2015 </a:t>
            </a:r>
            <a:br>
              <a:rPr lang="cs-CZ" altLang="cs-CZ" sz="3400" b="1" u="sng">
                <a:solidFill>
                  <a:srgbClr val="008000"/>
                </a:solidFill>
                <a:latin typeface="Arial" pitchFamily="34" charset="0"/>
              </a:rPr>
            </a:br>
            <a:r>
              <a:rPr lang="cs-CZ" altLang="cs-CZ" sz="3400" b="1" u="sng">
                <a:solidFill>
                  <a:srgbClr val="008000"/>
                </a:solidFill>
                <a:latin typeface="Arial" pitchFamily="34" charset="0"/>
              </a:rPr>
              <a:t>Prováděcí předpisy</a:t>
            </a:r>
            <a:endParaRPr lang="en-US" altLang="cs-CZ" sz="3400" b="1" u="sng">
              <a:solidFill>
                <a:srgbClr val="008000"/>
              </a:solidFill>
              <a:latin typeface="Arial" pitchFamily="34" charset="0"/>
            </a:endParaRPr>
          </a:p>
        </p:txBody>
      </p:sp>
      <p:sp>
        <p:nvSpPr>
          <p:cNvPr id="6147" name="Rectangle 3"/>
          <p:cNvSpPr>
            <a:spLocks noGrp="1" noChangeArrowheads="1"/>
          </p:cNvSpPr>
          <p:nvPr>
            <p:ph type="body" idx="4294967295"/>
          </p:nvPr>
        </p:nvSpPr>
        <p:spPr>
          <a:xfrm>
            <a:off x="217662" y="1504653"/>
            <a:ext cx="8824764" cy="2076152"/>
          </a:xfrm>
        </p:spPr>
        <p:txBody>
          <a:bodyPr lIns="91430" tIns="45716" rIns="91430" bIns="45716"/>
          <a:lstStyle/>
          <a:p>
            <a:pPr algn="l" hangingPunct="1">
              <a:buClr>
                <a:srgbClr val="008000"/>
              </a:buClr>
              <a:buFont typeface="Wingdings" pitchFamily="2" charset="2"/>
              <a:buChar char="ü"/>
            </a:pPr>
            <a:r>
              <a:rPr lang="cs-CZ" altLang="cs-CZ" sz="2100" b="1">
                <a:latin typeface="Arial" pitchFamily="34" charset="0"/>
                <a:cs typeface="Arial" pitchFamily="34" charset="0"/>
              </a:rPr>
              <a:t>Vyhláška č. 270/2015 Sb.</a:t>
            </a:r>
            <a:r>
              <a:rPr lang="cs-CZ" altLang="cs-CZ" sz="2100">
                <a:latin typeface="Arial" pitchFamily="34" charset="0"/>
                <a:cs typeface="Arial" pitchFamily="34" charset="0"/>
              </a:rPr>
              <a:t>, kterou se mění vyhláška č. 352/2008 Sb., o podrobnostech nakládání s odpady z autovraků, vybraných autovraků, o způsobu vedení jejich evidence a evidence odpadů vznikajících v zařízeních ke sběru a zpracování autovraků a o informačním systému sledování toků vybraných autovraků (o podrobnostech nakládání s autovraky), ve znění pozdějších předpisů.  </a:t>
            </a:r>
            <a:endParaRPr lang="cs-CZ" altLang="cs-CZ" sz="210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137337760"/>
      </p:ext>
    </p:extLst>
  </p:cSld>
  <p:clrMapOvr>
    <a:masterClrMapping/>
  </p:clrMapOvr>
  <p:transition spd="slow">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319237" y="238870"/>
            <a:ext cx="8405068" cy="860599"/>
          </a:xfrm>
        </p:spPr>
        <p:txBody>
          <a:bodyPr lIns="91430" tIns="45716" rIns="91430" bIns="45716" anchor="ctr"/>
          <a:lstStyle/>
          <a:p>
            <a:pPr eaLnBrk="1" hangingPunct="1"/>
            <a:r>
              <a:rPr lang="cs-CZ" altLang="cs-CZ" sz="3400" b="1" u="sng">
                <a:solidFill>
                  <a:srgbClr val="009900"/>
                </a:solidFill>
                <a:latin typeface="Arial" pitchFamily="34" charset="0"/>
              </a:rPr>
              <a:t>Legislativa odpadů 2015 </a:t>
            </a:r>
            <a:br>
              <a:rPr lang="cs-CZ" altLang="cs-CZ" sz="3400" b="1" u="sng">
                <a:solidFill>
                  <a:srgbClr val="009900"/>
                </a:solidFill>
                <a:latin typeface="Arial" pitchFamily="34" charset="0"/>
              </a:rPr>
            </a:br>
            <a:r>
              <a:rPr lang="cs-CZ" altLang="cs-CZ" sz="3400" b="1" u="sng">
                <a:solidFill>
                  <a:srgbClr val="009900"/>
                </a:solidFill>
                <a:latin typeface="Arial" pitchFamily="34" charset="0"/>
              </a:rPr>
              <a:t>Prováděcí předpisy - MPŘ</a:t>
            </a:r>
            <a:endParaRPr lang="en-US" altLang="cs-CZ" sz="3400" b="1" u="sng">
              <a:solidFill>
                <a:srgbClr val="009900"/>
              </a:solidFill>
              <a:latin typeface="Arial" pitchFamily="34" charset="0"/>
            </a:endParaRPr>
          </a:p>
        </p:txBody>
      </p:sp>
      <p:sp>
        <p:nvSpPr>
          <p:cNvPr id="7171" name="Rectangle 3"/>
          <p:cNvSpPr>
            <a:spLocks noGrp="1" noChangeArrowheads="1"/>
          </p:cNvSpPr>
          <p:nvPr>
            <p:ph type="body" idx="4294967295"/>
          </p:nvPr>
        </p:nvSpPr>
        <p:spPr>
          <a:xfrm>
            <a:off x="217662" y="1252389"/>
            <a:ext cx="8824764" cy="4454798"/>
          </a:xfrm>
        </p:spPr>
        <p:txBody>
          <a:bodyPr lIns="91430" tIns="45716" rIns="91430" bIns="45716"/>
          <a:lstStyle/>
          <a:p>
            <a:pPr algn="l" hangingPunct="1">
              <a:spcBef>
                <a:spcPts val="844"/>
              </a:spcBef>
              <a:spcAft>
                <a:spcPts val="844"/>
              </a:spcAft>
              <a:buClr>
                <a:srgbClr val="008000"/>
              </a:buClr>
              <a:buFont typeface="Wingdings" pitchFamily="2" charset="2"/>
              <a:buChar char="ü"/>
            </a:pPr>
            <a:r>
              <a:rPr lang="cs-CZ" altLang="cs-CZ" sz="2100" b="1">
                <a:latin typeface="Arial" pitchFamily="34" charset="0"/>
                <a:cs typeface="Arial" pitchFamily="34" charset="0"/>
              </a:rPr>
              <a:t>Návrh vyhlášky, kterou se mění vyhláška č. 294/2005 Sb.</a:t>
            </a:r>
            <a:r>
              <a:rPr lang="cs-CZ" altLang="cs-CZ" sz="2100">
                <a:latin typeface="Arial" pitchFamily="34" charset="0"/>
                <a:cs typeface="Arial" pitchFamily="34" charset="0"/>
              </a:rPr>
              <a:t>, o podmínkách ukládání odpadů na skládky a jejich využívání na povrchu terénu a změně vyhlášky č. 383/2001 Sb., o podrobnostech nakládání s odpady, ve znění pozdějších předpisů – </a:t>
            </a:r>
            <a:r>
              <a:rPr lang="cs-CZ" altLang="cs-CZ" sz="2100" b="1">
                <a:latin typeface="Arial" pitchFamily="34" charset="0"/>
                <a:cs typeface="Arial" pitchFamily="34" charset="0"/>
              </a:rPr>
              <a:t>MPŘ do 7. 10. 2015</a:t>
            </a:r>
            <a:r>
              <a:rPr lang="cs-CZ" altLang="cs-CZ" sz="2100">
                <a:latin typeface="Arial" pitchFamily="34" charset="0"/>
                <a:cs typeface="Arial" pitchFamily="34" charset="0"/>
              </a:rPr>
              <a:t>.</a:t>
            </a:r>
          </a:p>
          <a:p>
            <a:pPr algn="l" hangingPunct="1">
              <a:spcBef>
                <a:spcPts val="844"/>
              </a:spcBef>
              <a:spcAft>
                <a:spcPts val="844"/>
              </a:spcAft>
              <a:buClr>
                <a:srgbClr val="008000"/>
              </a:buClr>
              <a:buFont typeface="Wingdings" pitchFamily="2" charset="2"/>
              <a:buChar char="ü"/>
            </a:pPr>
            <a:r>
              <a:rPr lang="cs-CZ" altLang="cs-CZ" sz="2100" b="1">
                <a:latin typeface="Arial" pitchFamily="34" charset="0"/>
                <a:cs typeface="Arial" pitchFamily="34" charset="0"/>
              </a:rPr>
              <a:t>Návrh vyhlášky, kterou se stanoví Katalog odpadů a postup pro zařazování odpadu podle Katalogu odpadů (Katalog odpadů) – MPŘ do 16. 10. 2015.</a:t>
            </a:r>
          </a:p>
          <a:p>
            <a:pPr algn="l" hangingPunct="1">
              <a:spcBef>
                <a:spcPts val="844"/>
              </a:spcBef>
              <a:spcAft>
                <a:spcPts val="844"/>
              </a:spcAft>
              <a:buClr>
                <a:srgbClr val="008000"/>
              </a:buClr>
              <a:buFont typeface="Wingdings" pitchFamily="2" charset="2"/>
              <a:buChar char="ü"/>
            </a:pPr>
            <a:r>
              <a:rPr lang="cs-CZ" altLang="cs-CZ" sz="2100" b="1">
                <a:latin typeface="Arial" pitchFamily="34" charset="0"/>
                <a:cs typeface="Arial" pitchFamily="34" charset="0"/>
              </a:rPr>
              <a:t>Návrh vyhlášky, kterou se mění vyhláška č. 383/2001 Sb.,</a:t>
            </a:r>
            <a:r>
              <a:rPr lang="pl-PL" altLang="cs-CZ" sz="2100" b="1">
                <a:latin typeface="Arial" pitchFamily="34" charset="0"/>
                <a:cs typeface="Arial" pitchFamily="34" charset="0"/>
              </a:rPr>
              <a:t> </a:t>
            </a:r>
            <a:r>
              <a:rPr lang="pl-PL" altLang="cs-CZ" sz="2100">
                <a:latin typeface="Arial" pitchFamily="34" charset="0"/>
                <a:cs typeface="Arial" pitchFamily="34" charset="0"/>
              </a:rPr>
              <a:t>o podrobnostech nakládání s odpady – </a:t>
            </a:r>
            <a:r>
              <a:rPr lang="pl-PL" altLang="cs-CZ" sz="2100" b="1">
                <a:latin typeface="Arial" pitchFamily="34" charset="0"/>
                <a:cs typeface="Arial" pitchFamily="34" charset="0"/>
              </a:rPr>
              <a:t>MPŘ do 29. 10. 2015</a:t>
            </a:r>
            <a:r>
              <a:rPr lang="pl-PL" altLang="cs-CZ" sz="2100">
                <a:latin typeface="Arial" pitchFamily="34" charset="0"/>
                <a:cs typeface="Arial" pitchFamily="34" charset="0"/>
              </a:rPr>
              <a:t>.</a:t>
            </a:r>
            <a:endParaRPr lang="cs-CZ" altLang="cs-CZ" sz="2100">
              <a:latin typeface="Arial" pitchFamily="34" charset="0"/>
              <a:cs typeface="Arial" pitchFamily="34" charset="0"/>
            </a:endParaRPr>
          </a:p>
          <a:p>
            <a:pPr algn="l" hangingPunct="1">
              <a:spcBef>
                <a:spcPts val="844"/>
              </a:spcBef>
              <a:spcAft>
                <a:spcPts val="844"/>
              </a:spcAft>
              <a:buClr>
                <a:srgbClr val="008000"/>
              </a:buClr>
              <a:buFont typeface="Wingdings" pitchFamily="2" charset="2"/>
              <a:buChar char="ü"/>
            </a:pPr>
            <a:r>
              <a:rPr lang="cs-CZ" altLang="cs-CZ" sz="2100" b="1">
                <a:latin typeface="Arial" pitchFamily="34" charset="0"/>
                <a:cs typeface="Arial" pitchFamily="34" charset="0"/>
              </a:rPr>
              <a:t>Návrh vyhlášky </a:t>
            </a:r>
            <a:r>
              <a:rPr lang="cs-CZ" altLang="cs-CZ" sz="2100">
                <a:latin typeface="Arial" pitchFamily="34" charset="0"/>
                <a:cs typeface="Arial" pitchFamily="34" charset="0"/>
              </a:rPr>
              <a:t>o hodnocení nebezpečných vlastností odpadů – </a:t>
            </a:r>
            <a:r>
              <a:rPr lang="cs-CZ" altLang="cs-CZ" sz="2100" b="1">
                <a:latin typeface="Arial" pitchFamily="34" charset="0"/>
                <a:cs typeface="Arial" pitchFamily="34" charset="0"/>
              </a:rPr>
              <a:t>MPŘ do 29. 10. 2015</a:t>
            </a:r>
            <a:r>
              <a:rPr lang="cs-CZ" altLang="cs-CZ" sz="2100">
                <a:latin typeface="Arial" pitchFamily="34" charset="0"/>
                <a:cs typeface="Arial" pitchFamily="34" charset="0"/>
              </a:rPr>
              <a:t>.</a:t>
            </a:r>
            <a:endParaRPr lang="cs-CZ" altLang="cs-CZ" sz="2000" b="1">
              <a:latin typeface="Arial" pitchFamily="34" charset="0"/>
              <a:cs typeface="Arial" pitchFamily="34" charset="0"/>
            </a:endParaRPr>
          </a:p>
          <a:p>
            <a:pPr algn="l" hangingPunct="1">
              <a:spcBef>
                <a:spcPts val="844"/>
              </a:spcBef>
              <a:spcAft>
                <a:spcPts val="844"/>
              </a:spcAft>
              <a:buClr>
                <a:srgbClr val="008000"/>
              </a:buClr>
              <a:buFont typeface="Wingdings" pitchFamily="2" charset="2"/>
              <a:buChar char="ü"/>
            </a:pPr>
            <a:endParaRPr lang="cs-CZ" altLang="cs-CZ" sz="2000">
              <a:latin typeface="Arial" pitchFamily="34" charset="0"/>
              <a:cs typeface="Arial" pitchFamily="34" charset="0"/>
            </a:endParaRPr>
          </a:p>
        </p:txBody>
      </p:sp>
    </p:spTree>
    <p:extLst>
      <p:ext uri="{BB962C8B-B14F-4D97-AF65-F5344CB8AC3E}">
        <p14:creationId xmlns:p14="http://schemas.microsoft.com/office/powerpoint/2010/main" val="1515009955"/>
      </p:ext>
    </p:extLst>
  </p:cSld>
  <p:clrMapOvr>
    <a:masterClrMapping/>
  </p:clrMapOvr>
  <p:transition spd="slow">
    <p:blinds dir="vert"/>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mp; Subtitle">
  <a:themeElements>
    <a:clrScheme name="">
      <a:dk1>
        <a:srgbClr val="000000"/>
      </a:dk1>
      <a:lt1>
        <a:srgbClr val="FFFFFF"/>
      </a:lt1>
      <a:dk2>
        <a:srgbClr val="000000"/>
      </a:dk2>
      <a:lt2>
        <a:srgbClr val="00000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Title &amp; Subtitle">
      <a:majorFont>
        <a:latin typeface="Verdana Bold"/>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5517</TotalTime>
  <Words>5276</Words>
  <Application>Microsoft Office PowerPoint</Application>
  <PresentationFormat>Předvádění na obrazovce (4:3)</PresentationFormat>
  <Paragraphs>754</Paragraphs>
  <Slides>71</Slides>
  <Notes>20</Notes>
  <HiddenSlides>0</HiddenSlides>
  <MMClips>0</MMClips>
  <ScaleCrop>false</ScaleCrop>
  <HeadingPairs>
    <vt:vector size="4" baseType="variant">
      <vt:variant>
        <vt:lpstr>Motiv</vt:lpstr>
      </vt:variant>
      <vt:variant>
        <vt:i4>4</vt:i4>
      </vt:variant>
      <vt:variant>
        <vt:lpstr>Nadpisy snímků</vt:lpstr>
      </vt:variant>
      <vt:variant>
        <vt:i4>71</vt:i4>
      </vt:variant>
    </vt:vector>
  </HeadingPairs>
  <TitlesOfParts>
    <vt:vector size="75" baseType="lpstr">
      <vt:lpstr>Office Theme</vt:lpstr>
      <vt:lpstr>Title &amp; Subtitle</vt:lpstr>
      <vt:lpstr>1_Office Theme</vt:lpstr>
      <vt:lpstr>Motiv systému Office</vt:lpstr>
      <vt:lpstr>Řádná členská schůze CICPEN </vt:lpstr>
      <vt:lpstr>Program</vt:lpstr>
      <vt:lpstr> Legislativa MŽP a pozice ČR k oběhovému hospodářství - CEP</vt:lpstr>
      <vt:lpstr>Aktuální informace z odpadového hospodářství a Nový balíček k oběhovému hospodářství</vt:lpstr>
      <vt:lpstr>OBSAH</vt:lpstr>
      <vt:lpstr>Legislativa odpadů 2015 </vt:lpstr>
      <vt:lpstr>Legislativa odpadů 2015  Prováděcí předpisy</vt:lpstr>
      <vt:lpstr>Legislativa odpadů 2015  Prováděcí předpisy</vt:lpstr>
      <vt:lpstr>Legislativa odpadů 2015  Prováděcí předpisy - MPŘ</vt:lpstr>
      <vt:lpstr>Nové zákony pro OH</vt:lpstr>
      <vt:lpstr>Plán odpadového hospodářství 2015 - 2024</vt:lpstr>
      <vt:lpstr>Odpady v datech – 2014 Česká republika</vt:lpstr>
      <vt:lpstr>Data odpadového hospodářství</vt:lpstr>
      <vt:lpstr>Odpady v datech – 2014 Komunální odpady</vt:lpstr>
      <vt:lpstr>Prezentace aplikace PowerPoint</vt:lpstr>
      <vt:lpstr> Nový balíček EK k oběhovému hospodářství</vt:lpstr>
      <vt:lpstr>Prezentace aplikace PowerPoint</vt:lpstr>
      <vt:lpstr>Balíček EK k oběhovému hospodářství - 2014  (Circular Economy Package)</vt:lpstr>
      <vt:lpstr>OBSAH BALÍČKU - 2015 (Circular Economy Package)</vt:lpstr>
      <vt:lpstr>  Sdělení – klíčové elementy</vt:lpstr>
      <vt:lpstr>Prezentace aplikace PowerPoint</vt:lpstr>
      <vt:lpstr>Prezentace aplikace PowerPoint</vt:lpstr>
      <vt:lpstr>Prezentace aplikace PowerPoint</vt:lpstr>
      <vt:lpstr>Legislativní návrh - cíle</vt:lpstr>
      <vt:lpstr>Legislativní návrh - cíle</vt:lpstr>
      <vt:lpstr>Legislativní návrh - cíle</vt:lpstr>
      <vt:lpstr>Legislativní návrh - cíle</vt:lpstr>
      <vt:lpstr>Prezentace aplikace PowerPoint</vt:lpstr>
      <vt:lpstr>Priority ČR v oblasti oběhového hospodářství</vt:lpstr>
      <vt:lpstr>DĚKUJI ZA POZORNOST. </vt:lpstr>
      <vt:lpstr>Připravovaná legislativa EU – CEP,  pozice EXPRA</vt:lpstr>
      <vt:lpstr>Otazníky v souvislosti s balíčkem oběhového hospodářství</vt:lpstr>
      <vt:lpstr>Rozšířená odpovědnost výrobce</vt:lpstr>
      <vt:lpstr>Rozšířená odpovědnost výrobce</vt:lpstr>
      <vt:lpstr>Rozšířená odpovědnost výrobce </vt:lpstr>
      <vt:lpstr>Rozšířená odpovědnost výrobce </vt:lpstr>
      <vt:lpstr>Rozšířená odpovědnost výrobce </vt:lpstr>
      <vt:lpstr>Cíle</vt:lpstr>
      <vt:lpstr>Opětovné použití odpadu?</vt:lpstr>
      <vt:lpstr>Recyklace odpadu?</vt:lpstr>
      <vt:lpstr>Kde jsme my?</vt:lpstr>
      <vt:lpstr> Pozice EUROPEN k oběhovému hospodářství - CEP</vt:lpstr>
      <vt:lpstr>EUROPEN a oběhový balíček</vt:lpstr>
      <vt:lpstr>EUROPEN: návrh je krok správným směrem</vt:lpstr>
      <vt:lpstr>Prezentace aplikace PowerPoint</vt:lpstr>
      <vt:lpstr>Zpráva o činnosti za období listopad 2014 - 2015</vt:lpstr>
      <vt:lpstr>Aktuální seznam členů</vt:lpstr>
      <vt:lpstr>Aktivity CICPEN 2015</vt:lpstr>
      <vt:lpstr>Plán odpadového hospodářství ČR  2015-2024</vt:lpstr>
      <vt:lpstr>Záměr zákona o zpětném odběru výrobků</vt:lpstr>
      <vt:lpstr>Záměr zákona o odpadech</vt:lpstr>
      <vt:lpstr>Veřejná konzultace k oběhovému hospodářství pozice CICPEN</vt:lpstr>
      <vt:lpstr>Účast CICPEN na přípravě pozic ČR k oběhovému hospodářství</vt:lpstr>
      <vt:lpstr>Národní konvent – debata k oběhovému balíčku</vt:lpstr>
      <vt:lpstr>Národní Konvent – Úřadu vlády</vt:lpstr>
      <vt:lpstr>Připomínkování podzákonných norem</vt:lpstr>
      <vt:lpstr>Další aktivity CICPEN</vt:lpstr>
      <vt:lpstr>Schválení změn stanov podle nového Občanského zákoníku</vt:lpstr>
      <vt:lpstr>První list změn</vt:lpstr>
      <vt:lpstr>Pokračování – druhý list změn</vt:lpstr>
      <vt:lpstr>CICPEN – návrh předsednictva</vt:lpstr>
      <vt:lpstr>Volba předsednictva složení</vt:lpstr>
      <vt:lpstr>Plán aktivit CICPEN pro rok 2016</vt:lpstr>
      <vt:lpstr>Návrh rozpočtu 2016</vt:lpstr>
      <vt:lpstr>Rozpočet 2015/  2015 Budget </vt:lpstr>
      <vt:lpstr>Stav účtu / Bank Account as of 4.12.2015</vt:lpstr>
      <vt:lpstr>Očekávaný stav financí / Financial Forecast </vt:lpstr>
      <vt:lpstr>Čerpání rozpočtu 2015 / 2015 Budget Spending</vt:lpstr>
      <vt:lpstr>Návrh rozpočtu 2016/ Proposed 2016 Budget </vt:lpstr>
      <vt:lpstr>Různé</vt:lpstr>
      <vt:lpstr>Děkujeme za pozornost Thank you for your attention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Řádná členská schůze CICPEN Regular Members Meeting</dc:title>
  <dc:creator>doma</dc:creator>
  <cp:lastModifiedBy>doma</cp:lastModifiedBy>
  <cp:revision>534</cp:revision>
  <cp:lastPrinted>2015-12-07T17:06:51Z</cp:lastPrinted>
  <dcterms:created xsi:type="dcterms:W3CDTF">2011-11-17T16:11:50Z</dcterms:created>
  <dcterms:modified xsi:type="dcterms:W3CDTF">2016-03-17T18:49:23Z</dcterms:modified>
</cp:coreProperties>
</file>